
<file path=[Content_Types].xml><?xml version="1.0" encoding="utf-8"?>
<Types xmlns="http://schemas.openxmlformats.org/package/2006/content-types">
  <Default Extension="bin" ContentType="application/vnd.openxmlformats-officedocument.presentationml.printerSetting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7"/>
    <p:sldId id="257" r:id="rId9"/>
    <p:sldId id="258" r:id="rId10"/>
    <p:sldId id="259" r:id="rId11"/>
    <p:sldId id="260" r:id="rId12"/>
    <p:sldId id="261" r:id="rId13"/>
    <p:sldId id="262" r:id="rId14"/>
    <p:sldId id="263" r:id="rId15"/>
    <p:sldId id="264" r:id="rId16"/>
    <p:sldId id="265" r:id="rId17"/>
    <p:sldId id="266" r:id="rId18"/>
    <p:sldId id="267" r:id="rId19"/>
    <p:sldId id="268" r:id="rId20"/>
  </p:sldIdLst>
  <p:sldSz cx="12188952"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24" d="100"/>
          <a:sy n="124" d="100"/>
        </p:scale>
        <p:origin x="-1512"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printerSettings" Target="printerSettings/printerSettings1.bin"/><Relationship Id="rId3" Type="http://schemas.openxmlformats.org/officeDocument/2006/relationships/presProps" Target="presProps.xml"/><Relationship Id="rId4" Type="http://schemas.openxmlformats.org/officeDocument/2006/relationships/viewProps" Target="viewProps.xml"/><Relationship Id="rId5" Type="http://schemas.openxmlformats.org/officeDocument/2006/relationships/theme" Target="theme/theme1.xml"/><Relationship Id="rId6" Type="http://schemas.openxmlformats.org/officeDocument/2006/relationships/tableStyles" Target="tableStyles.xml"/><Relationship Id="rId7" Type="http://schemas.openxmlformats.org/officeDocument/2006/relationships/slide" Target="slides/slide1.xml"/><Relationship Id="rId8" Type="http://schemas.openxmlformats.org/officeDocument/2006/relationships/notesMaster" Target="notesMasters/notesMaster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p="http://schemas.openxmlformats.org/presentationml/2006/main" xmlns:r="http://schemas.openxmlformats.org/officeDocument/2006/relationships">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89C1C7-3DCD-1040-A9CF-14679D8B5DDD}" type="datetimeFigureOut">
              <a:rPr lang="en-US" smtClean="0"/>
              <a:t>10/17/16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5E49A5-4136-284D-997B-48E1D791AD67}" type="slidenum">
              <a:rPr lang="en-US" smtClean="0"/>
              <a:t>‹#›</a:t>
            </a:fld>
            <a:endParaRPr lang="en-US"/>
          </a:p>
        </p:txBody>
      </p:sp>
    </p:spTree>
    <p:extLst>
      <p:ext uri="{BB962C8B-B14F-4D97-AF65-F5344CB8AC3E}">
        <p14:creationId xmlns:p14="http://schemas.microsoft.com/office/powerpoint/2010/main" val="262325218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Good [morning/afternoon] everyone. My name is [your name], and I'm the founder of Living Works by the Word.</a:t>
            </a:r>
          </a:p>
          <a:p/>
          <a:p>
            <a:r>
              <a:t>What you're looking at is a living structure — a building grown from root systems and mycelium, using the same branching geometry that trees have spent 400 million years perfecting.</a:t>
            </a:r>
          </a:p>
          <a:p/>
          <a:p>
            <a:r>
              <a:t>This presentation is about a simple but radical idea: that we are entering a new era of civilisation — one that builds with life instead of against it. I call it the Living Age.</a:t>
            </a:r>
          </a:p>
          <a:p/>
          <a:p>
            <a:r>
              <a:t>Over the next few minutes I'm going to show you what that means technically, why the timing is right, and how we are building the tools to make it happen.</a:t>
            </a:r>
          </a:p>
          <a:p/>
        </p:txBody>
      </p:sp>
      <p:sp>
        <p:nvSpPr>
          <p:cNvPr id="4" name="Slide Number Placeholder 3"/>
          <p:cNvSpPr>
            <a:spLocks noGrp="1"/>
          </p:cNvSpPr>
          <p:nvPr>
            <p:ph type="sldNum" idx="5" sz="quarter"/>
          </p:nvPr>
        </p:nvSpPr>
        <p:spPr/>
      </p:sp>
    </p:spTree>
  </p:cSld>
  <p:clrMapOvr>
    <a:masterClrMapping/>
  </p:clrMapOvr>
</p:notes>
</file>

<file path=ppt/notesSlides/notesSlide1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Living architecture is just the first of four major industries this platform addresses.</a:t>
            </a:r>
          </a:p>
          <a:p/>
          <a:p>
            <a:r>
              <a:t>The second is carbon-negative construction. Buildings grown from biological materials don't just have a low carbon footprint — they actively absorb CO₂ as they grow. A mycelium structure sequesters carbon. An engineered plant facade keeps photosynthesising for the life of the building.</a:t>
            </a:r>
          </a:p>
          <a:p/>
          <a:p>
            <a:r>
              <a:t>Third is ecosystem engineering — using biological design tools to create landscapes that regenerate soil, purify water, and restore biodiversity. Not passive rewilding, but actively designed living systems.</a:t>
            </a:r>
          </a:p>
          <a:p/>
          <a:p>
            <a:r>
              <a:t>And fourth is biological manufacturing — growing the materials that today we make from petroleum. Textiles, packaging, structural composites, insulation. Companies like Ecovative and MycoWorks have proven the concept. We're building the design software layer that makes scaling those materials possible.</a:t>
            </a:r>
          </a:p>
          <a:p/>
          <a:p>
            <a:r>
              <a:t>Each of these is a multi-billion dollar industry in transition. Living Works positions as the design platform that enables all of them.</a:t>
            </a:r>
          </a:p>
          <a:p/>
        </p:txBody>
      </p:sp>
      <p:sp>
        <p:nvSpPr>
          <p:cNvPr id="4" name="Slide Number Placeholder 3"/>
          <p:cNvSpPr>
            <a:spLocks noGrp="1"/>
          </p:cNvSpPr>
          <p:nvPr>
            <p:ph type="sldNum" idx="5" sz="quarter"/>
          </p:nvPr>
        </p:nvSpPr>
        <p:spPr/>
      </p:sp>
    </p:spTree>
  </p:cSld>
  <p:clrMapOvr>
    <a:masterClrMapping/>
  </p:clrMapOvr>
</p:notes>
</file>

<file path=ppt/notesSlides/notesSlide1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The business model has three revenue streams, and they're designed to build on each other.</a:t>
            </a:r>
          </a:p>
          <a:p/>
          <a:p>
            <a:r>
              <a:t>The first is our SaaS platform. Subscription access to the morphogenesis engine, AI design interface, and BioCAD tools. We start with universities and synthetic biology labs — they're the early adopters who validate the technology. Then we move into startups and enterprise clients: architecture firms, materials companies, biotech.</a:t>
            </a:r>
          </a:p>
          <a:p/>
          <a:p>
            <a:r>
              <a:t>The second stream is AI design services — custom projects where we take a client's design challenge and use our platform to generate biological solutions. This generates revenue immediately while also producing data that trains our AI models.</a:t>
            </a:r>
          </a:p>
          <a:p/>
          <a:p>
            <a:r>
              <a:t>The third is IP licensing. As we develop novel growth algorithms and engineered biological systems, those become intellectual property that other companies license to build their own products.</a:t>
            </a:r>
          </a:p>
          <a:p/>
          <a:p>
            <a:r>
              <a:t>The roadmap is phased: Year one and two, establish credibility with university pilots. Year three to five, enterprise adoption and architecture partnerships. Year five to ten, living infrastructure at scale.</a:t>
            </a:r>
          </a:p>
          <a:p/>
          <a:p>
            <a:r>
              <a:t>The floor plan behind me is a house designed on Fibonacci spiral geometry — every room proportion follows the golden ratio. That's what designing with living principles looks like even at the level of spatial planning.</a:t>
            </a:r>
          </a:p>
          <a:p/>
        </p:txBody>
      </p:sp>
      <p:sp>
        <p:nvSpPr>
          <p:cNvPr id="4" name="Slide Number Placeholder 3"/>
          <p:cNvSpPr>
            <a:spLocks noGrp="1"/>
          </p:cNvSpPr>
          <p:nvPr>
            <p:ph type="sldNum" idx="5" sz="quarter"/>
          </p:nvPr>
        </p:nvSpPr>
        <p:spPr/>
      </p:sp>
    </p:spTree>
  </p:cSld>
  <p:clrMapOvr>
    <a:masterClrMapping/>
  </p:clrMapOvr>
</p:notes>
</file>

<file path=ppt/notesSlides/notesSlide1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One of the most important things I want you to understand about this initiative is the two-track strategy.</a:t>
            </a:r>
          </a:p>
          <a:p/>
          <a:p>
            <a:r>
              <a:t>Track one is the technology company. Living Works is a serious biological design platform. It has a clear SaaS revenue model, a defined market, and technology differentiation that is hard to replicate. When we talk to investors and enterprise clients, this is what we lead with.</a:t>
            </a:r>
          </a:p>
          <a:p/>
          <a:p>
            <a:r>
              <a:t>Track two is the cultural movement. The Sagent Creed, the True Republic podcast, the Eight Pillars series. This is philosophical storytelling — the narrative that explains why the Living Age matters and builds an audience of people who want it to exist.</a:t>
            </a:r>
          </a:p>
          <a:p/>
          <a:p>
            <a:r>
              <a:t>Why does the movement matter for the business? Because great technology companies aren't just built on good code. They're built on a worldview that people want to belong to. Tesla didn't just sell cars — it sold a vision of the future. Apple didn't just sell computers — it sold a philosophy of design.</a:t>
            </a:r>
          </a:p>
          <a:p/>
          <a:p>
            <a:r>
              <a:t>The spiral on this slide is a room arrangement designed using sunflower mathematics — 137.5 degrees between each space, the same angle a sunflower uses to pack seeds. It's beautiful because it follows a living principle.</a:t>
            </a:r>
          </a:p>
          <a:p/>
          <a:p>
            <a:r>
              <a:t>That's what we're doing. Building technology that follows living principles, and telling the story of why that matters.</a:t>
            </a:r>
          </a:p>
          <a:p/>
        </p:txBody>
      </p:sp>
      <p:sp>
        <p:nvSpPr>
          <p:cNvPr id="4" name="Slide Number Placeholder 3"/>
          <p:cNvSpPr>
            <a:spLocks noGrp="1"/>
          </p:cNvSpPr>
          <p:nvPr>
            <p:ph type="sldNum" idx="5" sz="quarter"/>
          </p:nvPr>
        </p:nvSpPr>
        <p:spPr/>
      </p:sp>
    </p:spTree>
  </p:cSld>
  <p:clrMapOvr>
    <a:masterClrMapping/>
  </p:clrMapOvr>
</p:notes>
</file>

<file path=ppt/notesSlides/notesSlide1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I'll leave you with this.</a:t>
            </a:r>
          </a:p>
          <a:p/>
          <a:p>
            <a:r>
              <a:t>Industrial civilisation built with blocks. Rigid, centralised, mechanical. It gave us remarkable things. But it also gave us a planet in crisis, ecosystems collapsing, and cities that feel fundamentally disconnected from life.</a:t>
            </a:r>
          </a:p>
          <a:p/>
          <a:p>
            <a:r>
              <a:t>The next civilisation will build differently. It will grow its structures, cultivate its materials, and design its environments the way nature has always designed — through emergence, adaptation, and cooperation with living systems.</a:t>
            </a:r>
          </a:p>
          <a:p/>
          <a:p>
            <a:r>
              <a:t>We are at the very beginning of that transition. The biology is ready. The AI tools are ready. What's been missing is the design platform — the software that lets architects, engineers, and scientists work at the intersection of technology and life.</a:t>
            </a:r>
          </a:p>
          <a:p/>
          <a:p>
            <a:r>
              <a:t>That's what Living Works is.</a:t>
            </a:r>
          </a:p>
          <a:p/>
          <a:p>
            <a:r>
              <a:t>We're building the tools. And we're looking for the people who want to help guide how they're used.</a:t>
            </a:r>
          </a:p>
          <a:p/>
          <a:p>
            <a:r>
              <a:t>Thank you.</a:t>
            </a:r>
          </a:p>
          <a:p/>
        </p:txBody>
      </p:sp>
      <p:sp>
        <p:nvSpPr>
          <p:cNvPr id="4" name="Slide Number Placeholder 3"/>
          <p:cNvSpPr>
            <a:spLocks noGrp="1"/>
          </p:cNvSpPr>
          <p:nvPr>
            <p:ph type="sldNum" idx="5" sz="quarter"/>
          </p:nvPr>
        </p:nvSpPr>
        <p:spPr/>
      </p:sp>
    </p:spTree>
  </p:cSld>
  <p:clrMapOvr>
    <a:masterClrMapping/>
  </p:clrMapOvr>
</p:notes>
</file>

<file path=ppt/notesSlides/notesSlide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Let's start with the problem.</a:t>
            </a:r>
          </a:p>
          <a:p/>
          <a:p>
            <a:r>
              <a:t>Every building you've ever been in was made the same way: dig up raw materials, burn massive amounts of energy to process them, assemble rigid components, and hope they last long enough before they need to be torn down and replaced.</a:t>
            </a:r>
          </a:p>
          <a:p/>
          <a:p>
            <a:r>
              <a:t>That's how we've built civilisation for the past two hundred years — and it costs us enormously. Construction accounts for nearly 40% of global carbon emissions. Our materials degrade, they don't adapt, and they have no relationship with the living systems around them.</a:t>
            </a:r>
          </a:p>
          <a:p/>
          <a:p>
            <a:r>
              <a:t>The left side of this image says it all: The Block. Rigid. Dead matter. Control. Conformity.</a:t>
            </a:r>
          </a:p>
          <a:p/>
          <a:p>
            <a:r>
              <a:t>We built a world of blocks. And now we're starting to understand the cost of that choice.</a:t>
            </a:r>
          </a:p>
          <a:p/>
        </p:txBody>
      </p:sp>
      <p:sp>
        <p:nvSpPr>
          <p:cNvPr id="4" name="Slide Number Placeholder 3"/>
          <p:cNvSpPr>
            <a:spLocks noGrp="1"/>
          </p:cNvSpPr>
          <p:nvPr>
            <p:ph type="sldNum" idx="5" sz="quarter"/>
          </p:nvPr>
        </p:nvSpPr>
        <p:spPr/>
      </p:sp>
    </p:spTree>
  </p:cSld>
  <p:clrMapOvr>
    <a:masterClrMapping/>
  </p:clrMapOvr>
</p:notes>
</file>

<file path=ppt/notesSlides/notesSlide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Here's what's remarkable: nature already solved most of the engineering problems we're struggling with.</a:t>
            </a:r>
          </a:p>
          <a:p/>
          <a:p>
            <a:r>
              <a:t>This image is a mycelium network — the root system of a fungus. It distributes resources across a forest floor with efficiency that would make any logistics engineer envious. No central controller. No wasted energy. Pure adaptive intelligence.</a:t>
            </a:r>
          </a:p>
          <a:p/>
          <a:p>
            <a:r>
              <a:t>Trees self-assemble structures that handle wind loads, snow loads, and decades of growth. Coral builds mineral architecture that has lasted thousands of years. Our own cells organise into organs without any blueprint telling each one what to do.</a:t>
            </a:r>
          </a:p>
          <a:p/>
          <a:p>
            <a:r>
              <a:t>The problem isn't that biology can't build. The problem is that our tools only let us observe biology — we have no way to design with it. There's no design software for living systems. That's the gap we're filling.</a:t>
            </a:r>
          </a:p>
          <a:p/>
        </p:txBody>
      </p:sp>
      <p:sp>
        <p:nvSpPr>
          <p:cNvPr id="4" name="Slide Number Placeholder 3"/>
          <p:cNvSpPr>
            <a:spLocks noGrp="1"/>
          </p:cNvSpPr>
          <p:nvPr>
            <p:ph type="sldNum" idx="5" sz="quarter"/>
          </p:nvPr>
        </p:nvSpPr>
        <p:spPr/>
      </p:sp>
    </p:spTree>
  </p:cSld>
  <p:clrMapOvr>
    <a:masterClrMapping/>
  </p:clrMapOvr>
</p:notes>
</file>

<file path=ppt/notesSlides/notesSlide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So what's the vision?</a:t>
            </a:r>
          </a:p>
          <a:p/>
          <a:p>
            <a:r>
              <a:t>This infographic puts it clearly. On the left you have Block World — the industrial civilisation we built. Centralised control, rigid structures, mechanical manufacturing, resource extraction, top-down design.</a:t>
            </a:r>
          </a:p>
          <a:p/>
          <a:p>
            <a:r>
              <a:t>On the right is what we're moving toward: Spiral World. Decentralised systems. Adaptive growth. Living materials. Regenerative ecosystems. Emergent design.</a:t>
            </a:r>
          </a:p>
          <a:p/>
          <a:p>
            <a:r>
              <a:t>This is not science fiction. The materials, the biology, the AI tools — they are all converging right now.</a:t>
            </a:r>
          </a:p>
          <a:p/>
          <a:p>
            <a:r>
              <a:t>Our vision is to give designers, architects, engineers, and scientists the software they need to work in that right-hand world. To make designing with living systems as natural as designing with steel and concrete.</a:t>
            </a:r>
          </a:p>
          <a:p/>
          <a:p>
            <a:r>
              <a:t>We call this transition the Living Age.</a:t>
            </a:r>
          </a:p>
          <a:p/>
        </p:txBody>
      </p:sp>
      <p:sp>
        <p:nvSpPr>
          <p:cNvPr id="4" name="Slide Number Placeholder 3"/>
          <p:cNvSpPr>
            <a:spLocks noGrp="1"/>
          </p:cNvSpPr>
          <p:nvPr>
            <p:ph type="sldNum" idx="5" sz="quarter"/>
          </p:nvPr>
        </p:nvSpPr>
        <p:spPr/>
      </p:sp>
    </p:spTree>
  </p:cSld>
  <p:clrMapOvr>
    <a:masterClrMapping/>
  </p:clrMapOvr>
</p:notes>
</file>

<file path=ppt/notesSlides/notesSlide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This is Living Works — our platform.</a:t>
            </a:r>
          </a:p>
          <a:p/>
          <a:p>
            <a:r>
              <a:t>Three layers working together.</a:t>
            </a:r>
          </a:p>
          <a:p/>
          <a:p>
            <a:r>
              <a:t>The media and culture layer — which includes the Sagent Creed, the True Republic podcast, and the Eight Pillars video series — builds the narrative and the community. It answers the question: why should the world care about designing with biology?</a:t>
            </a:r>
          </a:p>
          <a:p/>
          <a:p>
            <a:r>
              <a:t>The technology layer is the core product: a morphogenesis engine, an AI biological design interface, and a BioCAD platform. These are the actual tools that let you design with life.</a:t>
            </a:r>
          </a:p>
          <a:p/>
          <a:p>
            <a:r>
              <a:t>And the applications layer shows where this goes in the real world: living architecture, living materials, ecosystem engineering, biological manufacturing.</a:t>
            </a:r>
          </a:p>
          <a:p/>
          <a:p>
            <a:r>
              <a:t>The next few slides walk through each technology component.</a:t>
            </a:r>
          </a:p>
          <a:p/>
        </p:txBody>
      </p:sp>
      <p:sp>
        <p:nvSpPr>
          <p:cNvPr id="4" name="Slide Number Placeholder 3"/>
          <p:cNvSpPr>
            <a:spLocks noGrp="1"/>
          </p:cNvSpPr>
          <p:nvPr>
            <p:ph type="sldNum" idx="5" sz="quarter"/>
          </p:nvPr>
        </p:nvSpPr>
        <p:spPr/>
      </p:sp>
    </p:spTree>
  </p:cSld>
  <p:clrMapOvr>
    <a:masterClrMapping/>
  </p:clrMapOvr>
</p:notes>
</file>

<file path=ppt/notesSlides/notesSlide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The first and most foundational technology is the Morphogenesis Engine.</a:t>
            </a:r>
          </a:p>
          <a:p/>
          <a:p>
            <a:r>
              <a:t>What you're seeing here is a 3D simulation of a mycelium dome — a structure whose shape is entirely determined by biological growth rules rather than by a human designer forcing it into a predetermined form.</a:t>
            </a:r>
          </a:p>
          <a:p/>
          <a:p>
            <a:r>
              <a:t>The morphogenesis engine simulates how living structures develop. You give it starting conditions — nutrient gradients, environmental forces, growth rules — and it shows you what emerges. It predicts branching, cellular division, structural load distribution, developmental pathways.</a:t>
            </a:r>
          </a:p>
          <a:p/>
          <a:p>
            <a:r>
              <a:t>Think of it as a physics engine, but instead of simulating gravity and collisions, it simulates life.</a:t>
            </a:r>
          </a:p>
          <a:p/>
          <a:p>
            <a:r>
              <a:t>This kind of tool doesn't exist anywhere right now. The closest things are academic research simulations that aren't connected to any design workflow. We're building the design-ready version.</a:t>
            </a:r>
          </a:p>
          <a:p/>
        </p:txBody>
      </p:sp>
      <p:sp>
        <p:nvSpPr>
          <p:cNvPr id="4" name="Slide Number Placeholder 3"/>
          <p:cNvSpPr>
            <a:spLocks noGrp="1"/>
          </p:cNvSpPr>
          <p:nvPr>
            <p:ph type="sldNum" idx="5" sz="quarter"/>
          </p:nvPr>
        </p:nvSpPr>
        <p:spPr/>
      </p:sp>
    </p:spTree>
  </p:cSld>
  <p:clrMapOvr>
    <a:masterClrMapping/>
  </p:clrMapOvr>
</p:notes>
</file>

<file path=ppt/notesSlides/notesSlide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The second component is the AI Biological Design Interface.</a:t>
            </a:r>
          </a:p>
          <a:p/>
          <a:p>
            <a:r>
              <a:t>What you're watching on the left is one of our early morphogenetic growth simulations — cells dividing, differentiating, organising themselves from a set of simple rules.</a:t>
            </a:r>
          </a:p>
          <a:p/>
          <a:p>
            <a:r>
              <a:t>The interface sits on top of this engine and makes it accessible. Instead of writing code or configuring parameters, you describe what you want to grow.</a:t>
            </a:r>
          </a:p>
          <a:p/>
          <a:p>
            <a:r>
              <a:t>You type something like: "Design a branching structure optimised for wind resistance and water collection." The system interprets that as a biological design problem, generates growth models, suggests relevant gene pathways, and runs structural simulations — all from natural language.</a:t>
            </a:r>
          </a:p>
          <a:p/>
          <a:p>
            <a:r>
              <a:t>This is the same shift that happened in visual AI — where you went from needing to be a programmer to just describing what you want. We're doing that for biology.</a:t>
            </a:r>
          </a:p>
          <a:p/>
        </p:txBody>
      </p:sp>
      <p:sp>
        <p:nvSpPr>
          <p:cNvPr id="4" name="Slide Number Placeholder 3"/>
          <p:cNvSpPr>
            <a:spLocks noGrp="1"/>
          </p:cNvSpPr>
          <p:nvPr>
            <p:ph type="sldNum" idx="5" sz="quarter"/>
          </p:nvPr>
        </p:nvSpPr>
        <p:spPr/>
      </p:sp>
    </p:spTree>
  </p:cSld>
  <p:clrMapOvr>
    <a:masterClrMapping/>
  </p:clrMapOvr>
</p:notes>
</file>

<file path=ppt/notesSlides/notesSlide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The third component is the BioCAD platform — biological computer-aided design.</a:t>
            </a:r>
          </a:p>
          <a:p/>
          <a:p>
            <a:r>
              <a:t>This is where Living Works becomes a professional design environment. Think of it like AutoCAD or Revit, but instead of drawing walls and beams, you're planning gene edits, designing tissue architectures, and simulating how a living material will behave in a given environment.</a:t>
            </a:r>
          </a:p>
          <a:p/>
          <a:p>
            <a:r>
              <a:t>The branching tree structure you see here is a real architectural drawing — a living elevation where the structural columns are grown trees, and the canopy is the roof. That drawing was generated using biological growth principles.</a:t>
            </a:r>
          </a:p>
          <a:p/>
          <a:p>
            <a:r>
              <a:t>BioCAD connects to our Living Materials Library — a database of biological building blocks: mycelium species, plant tissue scaffolds, bacterial cellulose systems, coral-like mineralisation processes. Each entry comes with its growth rules, environmental requirements, and structural properties.</a:t>
            </a:r>
          </a:p>
          <a:p/>
          <a:p>
            <a:r>
              <a:t>This is the tool that architects, materials scientists, and bioengineers will use to do their daily work.</a:t>
            </a:r>
          </a:p>
          <a:p/>
        </p:txBody>
      </p:sp>
      <p:sp>
        <p:nvSpPr>
          <p:cNvPr id="4" name="Slide Number Placeholder 3"/>
          <p:cNvSpPr>
            <a:spLocks noGrp="1"/>
          </p:cNvSpPr>
          <p:nvPr>
            <p:ph type="sldNum" idx="5" sz="quarter"/>
          </p:nvPr>
        </p:nvSpPr>
        <p:spPr/>
      </p:sp>
    </p:spTree>
  </p:cSld>
  <p:clrMapOvr>
    <a:masterClrMapping/>
  </p:clrMapOvr>
</p:notes>
</file>

<file path=ppt/notesSlides/notesSlide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This is what it looks like when you actually build with it.</a:t>
            </a:r>
          </a:p>
          <a:p/>
          <a:p>
            <a:r>
              <a:t>These structures are grown — not poured, not welded, not assembled. They emerge from biological growth processes guided by design intent. Each dome follows a spiral geometry derived from natural growth mathematics. The roots anchor them. The walls breathe.</a:t>
            </a:r>
          </a:p>
          <a:p/>
          <a:p>
            <a:r>
              <a:t>I want you to sit with this image for a moment, because this is where we're going.</a:t>
            </a:r>
          </a:p>
          <a:p/>
          <a:p>
            <a:r>
              <a:t>We are not talking about putting a few plants on a building facade and calling it sustainable. We are talking about buildings that are fundamentally alive — that grow themselves, repair themselves, absorb carbon from the atmosphere, and become more integrated with their environment over time, not less.</a:t>
            </a:r>
          </a:p>
          <a:p/>
          <a:p>
            <a:r>
              <a:t>This is living architecture. And it is the first major application market for everything we are building.</a:t>
            </a:r>
          </a:p>
          <a:p/>
        </p:txBody>
      </p:sp>
      <p:sp>
        <p:nvSpPr>
          <p:cNvPr id="4" name="Slide Number Placeholder 3"/>
          <p:cNvSpPr>
            <a:spLocks noGrp="1"/>
          </p:cNvSpPr>
          <p:nvPr>
            <p:ph type="sldNum" idx="5" sz="quarter"/>
          </p:nvPr>
        </p:nvSpPr>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BCAD085-E8A6-8845-BD4E-CB4CCA059FC4}" type="datetimeFigureOut">
              <a:rPr lang="en-US" smtClean="0"/>
              <a:t>1/27/13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BCAD085-E8A6-8845-BD4E-CB4CCA059FC4}" type="datetimeFigureOut">
              <a:rPr lang="en-US" smtClean="0"/>
              <a:t>1/27/13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1/27/13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1/27/13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png"/><Relationship Id="rId3"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png"/><Relationship Id="rId3"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png"/><Relationship Id="rId3"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png"/><Relationship Id="rId3" Type="http://schemas.openxmlformats.org/officeDocument/2006/relationships/notesSlide" Target="../notesSlides/notesSlide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 Id="rId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png"/><Relationship Id="rId3"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png"/><Relationship Id="rId3"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png"/><Relationship Id="rId3"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png"/><Relationship Id="rId3"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png"/><Relationship Id="rId3" Type="http://schemas.openxmlformats.org/officeDocument/2006/relationships/notesSlide" Target="../notesSlides/notesSlide9.xml"/></Relationships>
</file>

<file path=ppt/slides/slide1.xml><?xml version="1.0" encoding="utf-8"?>
<p:sld xmlns:a="http://schemas.openxmlformats.org/drawingml/2006/main" xmlns:p="http://schemas.openxmlformats.org/presentationml/2006/main" xmlns:r="http://schemas.openxmlformats.org/officeDocument/2006/relationships">
  <p:cSld>
    <p:bg>
      <p:bgPr>
        <a:solidFill>
          <a:srgbClr val="0A180E"/>
        </a:solidFill>
        <a:effectLst/>
      </p:bgPr>
    </p:bg>
    <p:spTree>
      <p:nvGrpSpPr>
        <p:cNvPr id="1" name=""/>
        <p:cNvGrpSpPr/>
        <p:nvPr/>
      </p:nvGrpSpPr>
      <p:grpSpPr/>
      <p:pic>
        <p:nvPicPr>
          <p:cNvPr id="2" name="Picture 1" descr="ChatGPT Image Feb 28, 2026, 02_33_33 PM.png"/>
          <p:cNvPicPr>
            <a:picLocks noChangeAspect="1"/>
          </p:cNvPicPr>
          <p:nvPr/>
        </p:nvPicPr>
        <p:blipFill>
          <a:blip r:embed="rId2"/>
          <a:stretch>
            <a:fillRect/>
          </a:stretch>
        </p:blipFill>
        <p:spPr>
          <a:xfrm>
            <a:off x="0" y="0"/>
            <a:ext cx="12188952" cy="6858000"/>
          </a:xfrm>
          <a:prstGeom prst="rect">
            <a:avLst/>
          </a:prstGeom>
        </p:spPr>
      </p:pic>
      <p:sp>
        <p:nvSpPr>
          <p:cNvPr id="3" name="Rectangle 2"/>
          <p:cNvSpPr/>
          <p:nvPr/>
        </p:nvSpPr>
        <p:spPr>
          <a:xfrm>
            <a:off x="0" y="3474720"/>
            <a:ext cx="12188952" cy="3383280"/>
          </a:xfrm>
          <a:prstGeom prst="rect">
            <a:avLst/>
          </a:prstGeom>
          <a:solidFill>
            <a:srgbClr val="0A180E">
              <a:alpha val="82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Rectangle 3"/>
          <p:cNvSpPr/>
          <p:nvPr/>
        </p:nvSpPr>
        <p:spPr>
          <a:xfrm>
            <a:off x="0" y="0"/>
            <a:ext cx="12188952" cy="457200"/>
          </a:xfrm>
          <a:prstGeom prst="rect">
            <a:avLst/>
          </a:prstGeom>
          <a:solidFill>
            <a:srgbClr val="0A180E">
              <a:alpha val="7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5" name="Rectangle 4"/>
          <p:cNvSpPr/>
          <p:nvPr/>
        </p:nvSpPr>
        <p:spPr>
          <a:xfrm>
            <a:off x="0" y="0"/>
            <a:ext cx="64008" cy="6858000"/>
          </a:xfrm>
          <a:prstGeom prst="rect">
            <a:avLst/>
          </a:prstGeom>
          <a:solidFill>
            <a:srgbClr val="52B78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TextBox 5"/>
          <p:cNvSpPr txBox="1"/>
          <p:nvPr/>
        </p:nvSpPr>
        <p:spPr>
          <a:xfrm>
            <a:off x="1097280" y="3749039"/>
            <a:ext cx="10058400" cy="1463040"/>
          </a:xfrm>
          <a:prstGeom prst="rect">
            <a:avLst/>
          </a:prstGeom>
          <a:noFill/>
          <a:ln>
            <a:noFill/>
          </a:ln>
        </p:spPr>
        <p:txBody>
          <a:bodyPr wrap="square">
            <a:spAutoFit/>
          </a:bodyPr>
          <a:lstStyle/>
          <a:p>
            <a:pPr algn="ctr">
              <a:spcBef>
                <a:spcPts val="0"/>
              </a:spcBef>
            </a:pPr>
            <a:r>
              <a:rPr sz="7000" b="1" i="0">
                <a:solidFill>
                  <a:srgbClr val="FFFFFF"/>
                </a:solidFill>
                <a:latin typeface="Calibri Light"/>
              </a:rPr>
              <a:t>LIVING WORKS</a:t>
            </a:r>
          </a:p>
        </p:txBody>
      </p:sp>
      <p:sp>
        <p:nvSpPr>
          <p:cNvPr id="7" name="Rectangle 6"/>
          <p:cNvSpPr/>
          <p:nvPr/>
        </p:nvSpPr>
        <p:spPr>
          <a:xfrm>
            <a:off x="4754880" y="5212080"/>
            <a:ext cx="2743200" cy="41148"/>
          </a:xfrm>
          <a:prstGeom prst="rect">
            <a:avLst/>
          </a:prstGeom>
          <a:solidFill>
            <a:srgbClr val="52B78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8" name="TextBox 7"/>
          <p:cNvSpPr txBox="1"/>
          <p:nvPr/>
        </p:nvSpPr>
        <p:spPr>
          <a:xfrm>
            <a:off x="1097280" y="5303520"/>
            <a:ext cx="10058400" cy="731520"/>
          </a:xfrm>
          <a:prstGeom prst="rect">
            <a:avLst/>
          </a:prstGeom>
          <a:noFill/>
          <a:ln>
            <a:noFill/>
          </a:ln>
        </p:spPr>
        <p:txBody>
          <a:bodyPr wrap="square">
            <a:spAutoFit/>
          </a:bodyPr>
          <a:lstStyle/>
          <a:p>
            <a:pPr algn="ctr">
              <a:spcBef>
                <a:spcPts val="400"/>
              </a:spcBef>
            </a:pPr>
            <a:r>
              <a:rPr sz="2600" b="0" i="0">
                <a:solidFill>
                  <a:srgbClr val="95D5B2"/>
                </a:solidFill>
                <a:latin typeface="Calibri Light"/>
              </a:rPr>
              <a:t>From the Age of Blocks to the Living Age</a:t>
            </a:r>
          </a:p>
        </p:txBody>
      </p:sp>
      <p:sp>
        <p:nvSpPr>
          <p:cNvPr id="9" name="TextBox 8"/>
          <p:cNvSpPr txBox="1"/>
          <p:nvPr/>
        </p:nvSpPr>
        <p:spPr>
          <a:xfrm>
            <a:off x="1097280" y="6080760"/>
            <a:ext cx="10058400" cy="457200"/>
          </a:xfrm>
          <a:prstGeom prst="rect">
            <a:avLst/>
          </a:prstGeom>
          <a:noFill/>
          <a:ln>
            <a:noFill/>
          </a:ln>
        </p:spPr>
        <p:txBody>
          <a:bodyPr wrap="square">
            <a:spAutoFit/>
          </a:bodyPr>
          <a:lstStyle/>
          <a:p>
            <a:pPr algn="ctr">
              <a:spcBef>
                <a:spcPts val="400"/>
              </a:spcBef>
            </a:pPr>
            <a:r>
              <a:rPr sz="1400" b="0" i="0">
                <a:solidFill>
                  <a:srgbClr val="88A890"/>
                </a:solidFill>
                <a:latin typeface="Calibri"/>
              </a:rPr>
              <a:t>Living Works by the Word  ·  March 2026</a:t>
            </a:r>
          </a:p>
        </p:txBody>
      </p:sp>
    </p:spTree>
  </p:cSld>
  <p:clrMapOvr>
    <a:masterClrMapping/>
  </p:clrMapOvr>
</p:sld>
</file>

<file path=ppt/slides/slide10.xml><?xml version="1.0" encoding="utf-8"?>
<p:sld xmlns:a="http://schemas.openxmlformats.org/drawingml/2006/main" xmlns:p="http://schemas.openxmlformats.org/presentationml/2006/main" xmlns:r="http://schemas.openxmlformats.org/officeDocument/2006/relationships">
  <p:cSld>
    <p:bg>
      <p:bgPr>
        <a:solidFill>
          <a:srgbClr val="0A180E"/>
        </a:solidFill>
        <a:effectLst/>
      </p:bgPr>
    </p:bg>
    <p:spTree>
      <p:nvGrpSpPr>
        <p:cNvPr id="1" name=""/>
        <p:cNvGrpSpPr/>
        <p:nvPr/>
      </p:nvGrpSpPr>
      <p:grpSpPr/>
      <p:pic>
        <p:nvPicPr>
          <p:cNvPr id="2" name="Picture 1" descr="03_living_facade.png"/>
          <p:cNvPicPr>
            <a:picLocks noChangeAspect="1"/>
          </p:cNvPicPr>
          <p:nvPr/>
        </p:nvPicPr>
        <p:blipFill>
          <a:blip r:embed="rId2"/>
          <a:stretch>
            <a:fillRect/>
          </a:stretch>
        </p:blipFill>
        <p:spPr>
          <a:xfrm>
            <a:off x="0" y="0"/>
            <a:ext cx="4480560" cy="6858000"/>
          </a:xfrm>
          <a:prstGeom prst="rect">
            <a:avLst/>
          </a:prstGeom>
        </p:spPr>
      </p:pic>
      <p:sp>
        <p:nvSpPr>
          <p:cNvPr id="3" name="Rectangle 2"/>
          <p:cNvSpPr/>
          <p:nvPr/>
        </p:nvSpPr>
        <p:spPr>
          <a:xfrm>
            <a:off x="4297680" y="0"/>
            <a:ext cx="7891272" cy="6858000"/>
          </a:xfrm>
          <a:prstGeom prst="rect">
            <a:avLst/>
          </a:prstGeom>
          <a:solidFill>
            <a:srgbClr val="0F221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Rectangle 3"/>
          <p:cNvSpPr/>
          <p:nvPr/>
        </p:nvSpPr>
        <p:spPr>
          <a:xfrm>
            <a:off x="12124944" y="0"/>
            <a:ext cx="64008" cy="6858000"/>
          </a:xfrm>
          <a:prstGeom prst="rect">
            <a:avLst/>
          </a:prstGeom>
          <a:solidFill>
            <a:srgbClr val="52B78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5" name="TextBox 4"/>
          <p:cNvSpPr txBox="1"/>
          <p:nvPr/>
        </p:nvSpPr>
        <p:spPr>
          <a:xfrm>
            <a:off x="4663440" y="274320"/>
            <a:ext cx="7223760" cy="320040"/>
          </a:xfrm>
          <a:prstGeom prst="rect">
            <a:avLst/>
          </a:prstGeom>
          <a:noFill/>
          <a:ln>
            <a:noFill/>
          </a:ln>
        </p:spPr>
        <p:txBody>
          <a:bodyPr wrap="square">
            <a:spAutoFit/>
          </a:bodyPr>
          <a:lstStyle/>
          <a:p>
            <a:pPr algn="l">
              <a:spcBef>
                <a:spcPts val="0"/>
              </a:spcBef>
            </a:pPr>
            <a:r>
              <a:rPr sz="1100" b="1" i="0">
                <a:solidFill>
                  <a:srgbClr val="52B788"/>
                </a:solidFill>
                <a:latin typeface="Calibri"/>
              </a:rPr>
              <a:t>09  APPLICATIONS</a:t>
            </a:r>
          </a:p>
        </p:txBody>
      </p:sp>
      <p:sp>
        <p:nvSpPr>
          <p:cNvPr id="6" name="TextBox 5"/>
          <p:cNvSpPr txBox="1"/>
          <p:nvPr/>
        </p:nvSpPr>
        <p:spPr>
          <a:xfrm>
            <a:off x="4663440" y="640080"/>
            <a:ext cx="7223760" cy="1005840"/>
          </a:xfrm>
          <a:prstGeom prst="rect">
            <a:avLst/>
          </a:prstGeom>
          <a:noFill/>
          <a:ln>
            <a:noFill/>
          </a:ln>
        </p:spPr>
        <p:txBody>
          <a:bodyPr wrap="square">
            <a:spAutoFit/>
          </a:bodyPr>
          <a:lstStyle/>
          <a:p>
            <a:pPr algn="l">
              <a:spcBef>
                <a:spcPts val="200"/>
              </a:spcBef>
            </a:pPr>
            <a:r>
              <a:rPr sz="3400" b="1" i="0">
                <a:solidFill>
                  <a:srgbClr val="FFFFFF"/>
                </a:solidFill>
                <a:latin typeface="Calibri Light"/>
              </a:rPr>
              <a:t>Four Industries Transformed</a:t>
            </a:r>
          </a:p>
        </p:txBody>
      </p:sp>
      <p:sp>
        <p:nvSpPr>
          <p:cNvPr id="7" name="Rectangle 6"/>
          <p:cNvSpPr/>
          <p:nvPr/>
        </p:nvSpPr>
        <p:spPr>
          <a:xfrm>
            <a:off x="4663440" y="1691640"/>
            <a:ext cx="2286000" cy="41148"/>
          </a:xfrm>
          <a:prstGeom prst="rect">
            <a:avLst/>
          </a:prstGeom>
          <a:solidFill>
            <a:srgbClr val="52B78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8" name="Rectangle 7"/>
          <p:cNvSpPr/>
          <p:nvPr/>
        </p:nvSpPr>
        <p:spPr>
          <a:xfrm>
            <a:off x="4572000" y="1920240"/>
            <a:ext cx="7315200" cy="1097280"/>
          </a:xfrm>
          <a:prstGeom prst="rect">
            <a:avLst/>
          </a:prstGeom>
          <a:solidFill>
            <a:srgbClr val="2D6A4F">
              <a:alpha val="3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9" name="TextBox 8"/>
          <p:cNvSpPr txBox="1"/>
          <p:nvPr/>
        </p:nvSpPr>
        <p:spPr>
          <a:xfrm>
            <a:off x="4800600" y="2029968"/>
            <a:ext cx="6949440" cy="457200"/>
          </a:xfrm>
          <a:prstGeom prst="rect">
            <a:avLst/>
          </a:prstGeom>
          <a:noFill/>
          <a:ln>
            <a:noFill/>
          </a:ln>
        </p:spPr>
        <p:txBody>
          <a:bodyPr wrap="square">
            <a:spAutoFit/>
          </a:bodyPr>
          <a:lstStyle/>
          <a:p>
            <a:pPr algn="l">
              <a:spcBef>
                <a:spcPts val="400"/>
              </a:spcBef>
            </a:pPr>
            <a:r>
              <a:rPr sz="1800" b="1" i="0">
                <a:solidFill>
                  <a:srgbClr val="95D5B2"/>
                </a:solidFill>
                <a:latin typeface="Calibri"/>
              </a:rPr>
              <a:t>Living Architecture</a:t>
            </a:r>
          </a:p>
        </p:txBody>
      </p:sp>
      <p:sp>
        <p:nvSpPr>
          <p:cNvPr id="10" name="TextBox 9"/>
          <p:cNvSpPr txBox="1"/>
          <p:nvPr/>
        </p:nvSpPr>
        <p:spPr>
          <a:xfrm>
            <a:off x="4800600" y="2423160"/>
            <a:ext cx="6949440" cy="457200"/>
          </a:xfrm>
          <a:prstGeom prst="rect">
            <a:avLst/>
          </a:prstGeom>
          <a:noFill/>
          <a:ln>
            <a:noFill/>
          </a:ln>
        </p:spPr>
        <p:txBody>
          <a:bodyPr wrap="square">
            <a:spAutoFit/>
          </a:bodyPr>
          <a:lstStyle/>
          <a:p>
            <a:pPr algn="l">
              <a:spcBef>
                <a:spcPts val="400"/>
              </a:spcBef>
            </a:pPr>
            <a:r>
              <a:rPr sz="1500" b="0" i="0">
                <a:solidFill>
                  <a:srgbClr val="D8F3DC"/>
                </a:solidFill>
                <a:latin typeface="Calibri"/>
              </a:rPr>
              <a:t>Buildings grown from mycelium and engineered plants</a:t>
            </a:r>
          </a:p>
        </p:txBody>
      </p:sp>
      <p:sp>
        <p:nvSpPr>
          <p:cNvPr id="11" name="Rectangle 10"/>
          <p:cNvSpPr/>
          <p:nvPr/>
        </p:nvSpPr>
        <p:spPr>
          <a:xfrm>
            <a:off x="4572000" y="3108960"/>
            <a:ext cx="7315200" cy="1097280"/>
          </a:xfrm>
          <a:prstGeom prst="rect">
            <a:avLst/>
          </a:prstGeom>
          <a:solidFill>
            <a:srgbClr val="2D6A4F">
              <a:alpha val="3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12" name="TextBox 11"/>
          <p:cNvSpPr txBox="1"/>
          <p:nvPr/>
        </p:nvSpPr>
        <p:spPr>
          <a:xfrm>
            <a:off x="4800600" y="3218688"/>
            <a:ext cx="6949440" cy="457200"/>
          </a:xfrm>
          <a:prstGeom prst="rect">
            <a:avLst/>
          </a:prstGeom>
          <a:noFill/>
          <a:ln>
            <a:noFill/>
          </a:ln>
        </p:spPr>
        <p:txBody>
          <a:bodyPr wrap="square">
            <a:spAutoFit/>
          </a:bodyPr>
          <a:lstStyle/>
          <a:p>
            <a:pPr algn="l">
              <a:spcBef>
                <a:spcPts val="400"/>
              </a:spcBef>
            </a:pPr>
            <a:r>
              <a:rPr sz="1800" b="1" i="0">
                <a:solidFill>
                  <a:srgbClr val="95D5B2"/>
                </a:solidFill>
                <a:latin typeface="Calibri"/>
              </a:rPr>
              <a:t>Carbon-Negative Construction</a:t>
            </a:r>
          </a:p>
        </p:txBody>
      </p:sp>
      <p:sp>
        <p:nvSpPr>
          <p:cNvPr id="13" name="TextBox 12"/>
          <p:cNvSpPr txBox="1"/>
          <p:nvPr/>
        </p:nvSpPr>
        <p:spPr>
          <a:xfrm>
            <a:off x="4800600" y="3611880"/>
            <a:ext cx="6949440" cy="457200"/>
          </a:xfrm>
          <a:prstGeom prst="rect">
            <a:avLst/>
          </a:prstGeom>
          <a:noFill/>
          <a:ln>
            <a:noFill/>
          </a:ln>
        </p:spPr>
        <p:txBody>
          <a:bodyPr wrap="square">
            <a:spAutoFit/>
          </a:bodyPr>
          <a:lstStyle/>
          <a:p>
            <a:pPr algn="l">
              <a:spcBef>
                <a:spcPts val="400"/>
              </a:spcBef>
            </a:pPr>
            <a:r>
              <a:rPr sz="1500" b="0" i="0">
                <a:solidFill>
                  <a:srgbClr val="D8F3DC"/>
                </a:solidFill>
                <a:latin typeface="Calibri"/>
              </a:rPr>
              <a:t>Structures that grow, absorb CO₂, and self-repair</a:t>
            </a:r>
          </a:p>
        </p:txBody>
      </p:sp>
      <p:sp>
        <p:nvSpPr>
          <p:cNvPr id="14" name="Rectangle 13"/>
          <p:cNvSpPr/>
          <p:nvPr/>
        </p:nvSpPr>
        <p:spPr>
          <a:xfrm>
            <a:off x="4572000" y="4297680"/>
            <a:ext cx="7315200" cy="1097280"/>
          </a:xfrm>
          <a:prstGeom prst="rect">
            <a:avLst/>
          </a:prstGeom>
          <a:solidFill>
            <a:srgbClr val="2D6A4F">
              <a:alpha val="3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15" name="TextBox 14"/>
          <p:cNvSpPr txBox="1"/>
          <p:nvPr/>
        </p:nvSpPr>
        <p:spPr>
          <a:xfrm>
            <a:off x="4800600" y="4407408"/>
            <a:ext cx="6949440" cy="457200"/>
          </a:xfrm>
          <a:prstGeom prst="rect">
            <a:avLst/>
          </a:prstGeom>
          <a:noFill/>
          <a:ln>
            <a:noFill/>
          </a:ln>
        </p:spPr>
        <p:txBody>
          <a:bodyPr wrap="square">
            <a:spAutoFit/>
          </a:bodyPr>
          <a:lstStyle/>
          <a:p>
            <a:pPr algn="l">
              <a:spcBef>
                <a:spcPts val="400"/>
              </a:spcBef>
            </a:pPr>
            <a:r>
              <a:rPr sz="1800" b="1" i="0">
                <a:solidFill>
                  <a:srgbClr val="95D5B2"/>
                </a:solidFill>
                <a:latin typeface="Calibri"/>
              </a:rPr>
              <a:t>Ecosystem Engineering</a:t>
            </a:r>
          </a:p>
        </p:txBody>
      </p:sp>
      <p:sp>
        <p:nvSpPr>
          <p:cNvPr id="16" name="TextBox 15"/>
          <p:cNvSpPr txBox="1"/>
          <p:nvPr/>
        </p:nvSpPr>
        <p:spPr>
          <a:xfrm>
            <a:off x="4800600" y="4800600"/>
            <a:ext cx="6949440" cy="457200"/>
          </a:xfrm>
          <a:prstGeom prst="rect">
            <a:avLst/>
          </a:prstGeom>
          <a:noFill/>
          <a:ln>
            <a:noFill/>
          </a:ln>
        </p:spPr>
        <p:txBody>
          <a:bodyPr wrap="square">
            <a:spAutoFit/>
          </a:bodyPr>
          <a:lstStyle/>
          <a:p>
            <a:pPr algn="l">
              <a:spcBef>
                <a:spcPts val="400"/>
              </a:spcBef>
            </a:pPr>
            <a:r>
              <a:rPr sz="1500" b="0" i="0">
                <a:solidFill>
                  <a:srgbClr val="D8F3DC"/>
                </a:solidFill>
                <a:latin typeface="Calibri"/>
              </a:rPr>
              <a:t>Landscapes that regenerate soil, purify water, restore biodiversity</a:t>
            </a:r>
          </a:p>
        </p:txBody>
      </p:sp>
      <p:sp>
        <p:nvSpPr>
          <p:cNvPr id="17" name="Rectangle 16"/>
          <p:cNvSpPr/>
          <p:nvPr/>
        </p:nvSpPr>
        <p:spPr>
          <a:xfrm>
            <a:off x="4572000" y="5486400"/>
            <a:ext cx="7315200" cy="1097280"/>
          </a:xfrm>
          <a:prstGeom prst="rect">
            <a:avLst/>
          </a:prstGeom>
          <a:solidFill>
            <a:srgbClr val="2D6A4F">
              <a:alpha val="3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18" name="TextBox 17"/>
          <p:cNvSpPr txBox="1"/>
          <p:nvPr/>
        </p:nvSpPr>
        <p:spPr>
          <a:xfrm>
            <a:off x="4800600" y="5596128"/>
            <a:ext cx="6949440" cy="457200"/>
          </a:xfrm>
          <a:prstGeom prst="rect">
            <a:avLst/>
          </a:prstGeom>
          <a:noFill/>
          <a:ln>
            <a:noFill/>
          </a:ln>
        </p:spPr>
        <p:txBody>
          <a:bodyPr wrap="square">
            <a:spAutoFit/>
          </a:bodyPr>
          <a:lstStyle/>
          <a:p>
            <a:pPr algn="l">
              <a:spcBef>
                <a:spcPts val="400"/>
              </a:spcBef>
            </a:pPr>
            <a:r>
              <a:rPr sz="1800" b="1" i="0">
                <a:solidFill>
                  <a:srgbClr val="95D5B2"/>
                </a:solidFill>
                <a:latin typeface="Calibri"/>
              </a:rPr>
              <a:t>Biological Manufacturing</a:t>
            </a:r>
          </a:p>
        </p:txBody>
      </p:sp>
      <p:sp>
        <p:nvSpPr>
          <p:cNvPr id="19" name="TextBox 18"/>
          <p:cNvSpPr txBox="1"/>
          <p:nvPr/>
        </p:nvSpPr>
        <p:spPr>
          <a:xfrm>
            <a:off x="4800600" y="5989320"/>
            <a:ext cx="6949440" cy="457200"/>
          </a:xfrm>
          <a:prstGeom prst="rect">
            <a:avLst/>
          </a:prstGeom>
          <a:noFill/>
          <a:ln>
            <a:noFill/>
          </a:ln>
        </p:spPr>
        <p:txBody>
          <a:bodyPr wrap="square">
            <a:spAutoFit/>
          </a:bodyPr>
          <a:lstStyle/>
          <a:p>
            <a:pPr algn="l">
              <a:spcBef>
                <a:spcPts val="400"/>
              </a:spcBef>
            </a:pPr>
            <a:r>
              <a:rPr sz="1500" b="0" i="0">
                <a:solidFill>
                  <a:srgbClr val="D8F3DC"/>
                </a:solidFill>
                <a:latin typeface="Calibri"/>
              </a:rPr>
              <a:t>Grown textiles, composites, and packaging — no petroleum required</a:t>
            </a:r>
          </a:p>
        </p:txBody>
      </p:sp>
    </p:spTree>
  </p:cSld>
  <p:clrMapOvr>
    <a:masterClrMapping/>
  </p:clrMapOvr>
</p:sld>
</file>

<file path=ppt/slides/slide11.xml><?xml version="1.0" encoding="utf-8"?>
<p:sld xmlns:a="http://schemas.openxmlformats.org/drawingml/2006/main" xmlns:p="http://schemas.openxmlformats.org/presentationml/2006/main" xmlns:r="http://schemas.openxmlformats.org/officeDocument/2006/relationships">
  <p:cSld>
    <p:bg>
      <p:bgPr>
        <a:solidFill>
          <a:srgbClr val="0A180E"/>
        </a:solidFill>
        <a:effectLst/>
      </p:bgPr>
    </p:bg>
    <p:spTree>
      <p:nvGrpSpPr>
        <p:cNvPr id="1" name=""/>
        <p:cNvGrpSpPr/>
        <p:nvPr/>
      </p:nvGrpSpPr>
      <p:grpSpPr/>
      <p:pic>
        <p:nvPicPr>
          <p:cNvPr id="2" name="Picture 1" descr="01_fibonacci_spiral_house.png"/>
          <p:cNvPicPr>
            <a:picLocks noChangeAspect="1"/>
          </p:cNvPicPr>
          <p:nvPr/>
        </p:nvPicPr>
        <p:blipFill>
          <a:blip r:embed="rId2"/>
          <a:stretch>
            <a:fillRect/>
          </a:stretch>
        </p:blipFill>
        <p:spPr>
          <a:xfrm>
            <a:off x="5943600" y="457200"/>
            <a:ext cx="5943600" cy="5943600"/>
          </a:xfrm>
          <a:prstGeom prst="rect">
            <a:avLst/>
          </a:prstGeom>
        </p:spPr>
      </p:pic>
      <p:sp>
        <p:nvSpPr>
          <p:cNvPr id="3" name="Rectangle 2"/>
          <p:cNvSpPr/>
          <p:nvPr/>
        </p:nvSpPr>
        <p:spPr>
          <a:xfrm>
            <a:off x="5943600" y="0"/>
            <a:ext cx="6245352" cy="6858000"/>
          </a:xfrm>
          <a:prstGeom prst="rect">
            <a:avLst/>
          </a:prstGeom>
          <a:solidFill>
            <a:srgbClr val="0A180E">
              <a:alpha val="6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Rectangle 3"/>
          <p:cNvSpPr/>
          <p:nvPr/>
        </p:nvSpPr>
        <p:spPr>
          <a:xfrm>
            <a:off x="0" y="0"/>
            <a:ext cx="64008" cy="6858000"/>
          </a:xfrm>
          <a:prstGeom prst="rect">
            <a:avLst/>
          </a:prstGeom>
          <a:solidFill>
            <a:srgbClr val="52B78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5" name="TextBox 4"/>
          <p:cNvSpPr txBox="1"/>
          <p:nvPr/>
        </p:nvSpPr>
        <p:spPr>
          <a:xfrm>
            <a:off x="365760" y="274320"/>
            <a:ext cx="8229600" cy="320040"/>
          </a:xfrm>
          <a:prstGeom prst="rect">
            <a:avLst/>
          </a:prstGeom>
          <a:noFill/>
          <a:ln>
            <a:noFill/>
          </a:ln>
        </p:spPr>
        <p:txBody>
          <a:bodyPr wrap="square">
            <a:spAutoFit/>
          </a:bodyPr>
          <a:lstStyle/>
          <a:p>
            <a:pPr algn="l">
              <a:spcBef>
                <a:spcPts val="0"/>
              </a:spcBef>
            </a:pPr>
            <a:r>
              <a:rPr sz="1100" b="1" i="0">
                <a:solidFill>
                  <a:srgbClr val="52B788"/>
                </a:solidFill>
                <a:latin typeface="Calibri"/>
              </a:rPr>
              <a:t>10  BUSINESS MODEL</a:t>
            </a:r>
          </a:p>
        </p:txBody>
      </p:sp>
      <p:sp>
        <p:nvSpPr>
          <p:cNvPr id="6" name="TextBox 5"/>
          <p:cNvSpPr txBox="1"/>
          <p:nvPr/>
        </p:nvSpPr>
        <p:spPr>
          <a:xfrm>
            <a:off x="365760" y="640080"/>
            <a:ext cx="6400800" cy="914400"/>
          </a:xfrm>
          <a:prstGeom prst="rect">
            <a:avLst/>
          </a:prstGeom>
          <a:noFill/>
          <a:ln>
            <a:noFill/>
          </a:ln>
        </p:spPr>
        <p:txBody>
          <a:bodyPr wrap="square">
            <a:spAutoFit/>
          </a:bodyPr>
          <a:lstStyle/>
          <a:p>
            <a:pPr algn="l">
              <a:spcBef>
                <a:spcPts val="200"/>
              </a:spcBef>
            </a:pPr>
            <a:r>
              <a:rPr sz="3800" b="1" i="0">
                <a:solidFill>
                  <a:srgbClr val="FFFFFF"/>
                </a:solidFill>
                <a:latin typeface="Calibri Light"/>
              </a:rPr>
              <a:t>Revenue Streams</a:t>
            </a:r>
          </a:p>
        </p:txBody>
      </p:sp>
      <p:sp>
        <p:nvSpPr>
          <p:cNvPr id="7" name="Rectangle 6"/>
          <p:cNvSpPr/>
          <p:nvPr/>
        </p:nvSpPr>
        <p:spPr>
          <a:xfrm>
            <a:off x="365760" y="1600200"/>
            <a:ext cx="2286000" cy="41148"/>
          </a:xfrm>
          <a:prstGeom prst="rect">
            <a:avLst/>
          </a:prstGeom>
          <a:solidFill>
            <a:srgbClr val="52B78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8" name="Rectangle 7"/>
          <p:cNvSpPr/>
          <p:nvPr/>
        </p:nvSpPr>
        <p:spPr>
          <a:xfrm>
            <a:off x="274320" y="1828800"/>
            <a:ext cx="7498079" cy="1325880"/>
          </a:xfrm>
          <a:prstGeom prst="rect">
            <a:avLst/>
          </a:prstGeom>
          <a:solidFill>
            <a:srgbClr val="2D6A4F">
              <a:alpha val="38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9" name="TextBox 8"/>
          <p:cNvSpPr txBox="1"/>
          <p:nvPr/>
        </p:nvSpPr>
        <p:spPr>
          <a:xfrm>
            <a:off x="502920" y="1920240"/>
            <a:ext cx="7132320" cy="438912"/>
          </a:xfrm>
          <a:prstGeom prst="rect">
            <a:avLst/>
          </a:prstGeom>
          <a:noFill/>
          <a:ln>
            <a:noFill/>
          </a:ln>
        </p:spPr>
        <p:txBody>
          <a:bodyPr wrap="square">
            <a:spAutoFit/>
          </a:bodyPr>
          <a:lstStyle/>
          <a:p>
            <a:pPr algn="l">
              <a:spcBef>
                <a:spcPts val="400"/>
              </a:spcBef>
            </a:pPr>
            <a:r>
              <a:rPr sz="1800" b="1" i="0">
                <a:solidFill>
                  <a:srgbClr val="E9C46A"/>
                </a:solidFill>
                <a:latin typeface="Calibri"/>
              </a:rPr>
              <a:t>SaaS Platform</a:t>
            </a:r>
          </a:p>
        </p:txBody>
      </p:sp>
      <p:sp>
        <p:nvSpPr>
          <p:cNvPr id="10" name="TextBox 9"/>
          <p:cNvSpPr txBox="1"/>
          <p:nvPr/>
        </p:nvSpPr>
        <p:spPr>
          <a:xfrm>
            <a:off x="502920" y="2304288"/>
            <a:ext cx="7132320" cy="347472"/>
          </a:xfrm>
          <a:prstGeom prst="rect">
            <a:avLst/>
          </a:prstGeom>
          <a:noFill/>
          <a:ln>
            <a:noFill/>
          </a:ln>
        </p:spPr>
        <p:txBody>
          <a:bodyPr wrap="square">
            <a:spAutoFit/>
          </a:bodyPr>
          <a:lstStyle/>
          <a:p>
            <a:pPr algn="l">
              <a:spcBef>
                <a:spcPts val="400"/>
              </a:spcBef>
            </a:pPr>
            <a:r>
              <a:rPr sz="1400" b="0" i="0">
                <a:solidFill>
                  <a:srgbClr val="FFFFFF"/>
                </a:solidFill>
                <a:latin typeface="Calibri"/>
              </a:rPr>
              <a:t>Academic $50–200/mo  ·  Startup $500/mo  ·  Enterprise $2,000+/mo</a:t>
            </a:r>
          </a:p>
        </p:txBody>
      </p:sp>
      <p:sp>
        <p:nvSpPr>
          <p:cNvPr id="11" name="TextBox 10"/>
          <p:cNvSpPr txBox="1"/>
          <p:nvPr/>
        </p:nvSpPr>
        <p:spPr>
          <a:xfrm>
            <a:off x="502920" y="2633472"/>
            <a:ext cx="7132320" cy="347472"/>
          </a:xfrm>
          <a:prstGeom prst="rect">
            <a:avLst/>
          </a:prstGeom>
          <a:noFill/>
          <a:ln>
            <a:noFill/>
          </a:ln>
        </p:spPr>
        <p:txBody>
          <a:bodyPr wrap="square">
            <a:spAutoFit/>
          </a:bodyPr>
          <a:lstStyle/>
          <a:p>
            <a:pPr algn="l">
              <a:spcBef>
                <a:spcPts val="400"/>
              </a:spcBef>
            </a:pPr>
            <a:r>
              <a:rPr sz="1200" b="0" i="0">
                <a:solidFill>
                  <a:srgbClr val="88A890"/>
                </a:solidFill>
                <a:latin typeface="Calibri"/>
              </a:rPr>
              <a:t>Users: Universities  ·  Biotech  ·  Architects  ·  Materials firms</a:t>
            </a:r>
          </a:p>
        </p:txBody>
      </p:sp>
      <p:sp>
        <p:nvSpPr>
          <p:cNvPr id="12" name="Rectangle 11"/>
          <p:cNvSpPr/>
          <p:nvPr/>
        </p:nvSpPr>
        <p:spPr>
          <a:xfrm>
            <a:off x="274320" y="3310128"/>
            <a:ext cx="7498079" cy="1325880"/>
          </a:xfrm>
          <a:prstGeom prst="rect">
            <a:avLst/>
          </a:prstGeom>
          <a:solidFill>
            <a:srgbClr val="2D6A4F">
              <a:alpha val="38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13" name="TextBox 12"/>
          <p:cNvSpPr txBox="1"/>
          <p:nvPr/>
        </p:nvSpPr>
        <p:spPr>
          <a:xfrm>
            <a:off x="502920" y="3401568"/>
            <a:ext cx="7132320" cy="438912"/>
          </a:xfrm>
          <a:prstGeom prst="rect">
            <a:avLst/>
          </a:prstGeom>
          <a:noFill/>
          <a:ln>
            <a:noFill/>
          </a:ln>
        </p:spPr>
        <p:txBody>
          <a:bodyPr wrap="square">
            <a:spAutoFit/>
          </a:bodyPr>
          <a:lstStyle/>
          <a:p>
            <a:pPr algn="l">
              <a:spcBef>
                <a:spcPts val="400"/>
              </a:spcBef>
            </a:pPr>
            <a:r>
              <a:rPr sz="1800" b="1" i="0">
                <a:solidFill>
                  <a:srgbClr val="E9C46A"/>
                </a:solidFill>
                <a:latin typeface="Calibri"/>
              </a:rPr>
              <a:t>AI Design Services</a:t>
            </a:r>
          </a:p>
        </p:txBody>
      </p:sp>
      <p:sp>
        <p:nvSpPr>
          <p:cNvPr id="14" name="TextBox 13"/>
          <p:cNvSpPr txBox="1"/>
          <p:nvPr/>
        </p:nvSpPr>
        <p:spPr>
          <a:xfrm>
            <a:off x="502920" y="3785616"/>
            <a:ext cx="7132320" cy="347472"/>
          </a:xfrm>
          <a:prstGeom prst="rect">
            <a:avLst/>
          </a:prstGeom>
          <a:noFill/>
          <a:ln>
            <a:noFill/>
          </a:ln>
        </p:spPr>
        <p:txBody>
          <a:bodyPr wrap="square">
            <a:spAutoFit/>
          </a:bodyPr>
          <a:lstStyle/>
          <a:p>
            <a:pPr algn="l">
              <a:spcBef>
                <a:spcPts val="400"/>
              </a:spcBef>
            </a:pPr>
            <a:r>
              <a:rPr sz="1400" b="0" i="0">
                <a:solidFill>
                  <a:srgbClr val="FFFFFF"/>
                </a:solidFill>
                <a:latin typeface="Calibri"/>
              </a:rPr>
              <a:t>Custom organism-design projects — project-based pricing</a:t>
            </a:r>
          </a:p>
        </p:txBody>
      </p:sp>
      <p:sp>
        <p:nvSpPr>
          <p:cNvPr id="15" name="TextBox 14"/>
          <p:cNvSpPr txBox="1"/>
          <p:nvPr/>
        </p:nvSpPr>
        <p:spPr>
          <a:xfrm>
            <a:off x="502920" y="4114800"/>
            <a:ext cx="7132320" cy="347472"/>
          </a:xfrm>
          <a:prstGeom prst="rect">
            <a:avLst/>
          </a:prstGeom>
          <a:noFill/>
          <a:ln>
            <a:noFill/>
          </a:ln>
        </p:spPr>
        <p:txBody>
          <a:bodyPr wrap="square">
            <a:spAutoFit/>
          </a:bodyPr>
          <a:lstStyle/>
          <a:p>
            <a:pPr algn="l">
              <a:spcBef>
                <a:spcPts val="400"/>
              </a:spcBef>
            </a:pPr>
            <a:r>
              <a:rPr sz="1200" b="0" i="0">
                <a:solidFill>
                  <a:srgbClr val="88A890"/>
                </a:solidFill>
                <a:latin typeface="Calibri"/>
              </a:rPr>
              <a:t>Users: Construction  ·  Materials  ·  Biotech companies</a:t>
            </a:r>
          </a:p>
        </p:txBody>
      </p:sp>
      <p:sp>
        <p:nvSpPr>
          <p:cNvPr id="16" name="Rectangle 15"/>
          <p:cNvSpPr/>
          <p:nvPr/>
        </p:nvSpPr>
        <p:spPr>
          <a:xfrm>
            <a:off x="274320" y="4791456"/>
            <a:ext cx="7498079" cy="1325880"/>
          </a:xfrm>
          <a:prstGeom prst="rect">
            <a:avLst/>
          </a:prstGeom>
          <a:solidFill>
            <a:srgbClr val="2D6A4F">
              <a:alpha val="38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17" name="TextBox 16"/>
          <p:cNvSpPr txBox="1"/>
          <p:nvPr/>
        </p:nvSpPr>
        <p:spPr>
          <a:xfrm>
            <a:off x="502920" y="4882896"/>
            <a:ext cx="7132320" cy="438912"/>
          </a:xfrm>
          <a:prstGeom prst="rect">
            <a:avLst/>
          </a:prstGeom>
          <a:noFill/>
          <a:ln>
            <a:noFill/>
          </a:ln>
        </p:spPr>
        <p:txBody>
          <a:bodyPr wrap="square">
            <a:spAutoFit/>
          </a:bodyPr>
          <a:lstStyle/>
          <a:p>
            <a:pPr algn="l">
              <a:spcBef>
                <a:spcPts val="400"/>
              </a:spcBef>
            </a:pPr>
            <a:r>
              <a:rPr sz="1800" b="1" i="0">
                <a:solidFill>
                  <a:srgbClr val="E9C46A"/>
                </a:solidFill>
                <a:latin typeface="Calibri"/>
              </a:rPr>
              <a:t>IP Licensing</a:t>
            </a:r>
          </a:p>
        </p:txBody>
      </p:sp>
      <p:sp>
        <p:nvSpPr>
          <p:cNvPr id="18" name="TextBox 17"/>
          <p:cNvSpPr txBox="1"/>
          <p:nvPr/>
        </p:nvSpPr>
        <p:spPr>
          <a:xfrm>
            <a:off x="502920" y="5266944"/>
            <a:ext cx="7132320" cy="347472"/>
          </a:xfrm>
          <a:prstGeom prst="rect">
            <a:avLst/>
          </a:prstGeom>
          <a:noFill/>
          <a:ln>
            <a:noFill/>
          </a:ln>
        </p:spPr>
        <p:txBody>
          <a:bodyPr wrap="square">
            <a:spAutoFit/>
          </a:bodyPr>
          <a:lstStyle/>
          <a:p>
            <a:pPr algn="l">
              <a:spcBef>
                <a:spcPts val="400"/>
              </a:spcBef>
            </a:pPr>
            <a:r>
              <a:rPr sz="1400" b="0" i="0">
                <a:solidFill>
                  <a:srgbClr val="FFFFFF"/>
                </a:solidFill>
                <a:latin typeface="Calibri"/>
              </a:rPr>
              <a:t>Biological growth algorithms  ·  Engineered organisms  ·  Living material systems</a:t>
            </a:r>
          </a:p>
        </p:txBody>
      </p:sp>
      <p:sp>
        <p:nvSpPr>
          <p:cNvPr id="19" name="TextBox 18"/>
          <p:cNvSpPr txBox="1"/>
          <p:nvPr/>
        </p:nvSpPr>
        <p:spPr>
          <a:xfrm>
            <a:off x="502920" y="5596128"/>
            <a:ext cx="7132320" cy="347472"/>
          </a:xfrm>
          <a:prstGeom prst="rect">
            <a:avLst/>
          </a:prstGeom>
          <a:noFill/>
          <a:ln>
            <a:noFill/>
          </a:ln>
        </p:spPr>
        <p:txBody>
          <a:bodyPr wrap="square">
            <a:spAutoFit/>
          </a:bodyPr>
          <a:lstStyle/>
          <a:p>
            <a:pPr algn="l">
              <a:spcBef>
                <a:spcPts val="400"/>
              </a:spcBef>
            </a:pPr>
            <a:r>
              <a:rPr sz="1200" b="0" i="0">
                <a:solidFill>
                  <a:srgbClr val="88A890"/>
                </a:solidFill>
                <a:latin typeface="Calibri"/>
              </a:rPr>
              <a:t>Users: Royalty-based across industries</a:t>
            </a:r>
          </a:p>
        </p:txBody>
      </p:sp>
      <p:sp>
        <p:nvSpPr>
          <p:cNvPr id="20" name="TextBox 19"/>
          <p:cNvSpPr txBox="1"/>
          <p:nvPr/>
        </p:nvSpPr>
        <p:spPr>
          <a:xfrm>
            <a:off x="274320" y="6355080"/>
            <a:ext cx="8229600" cy="411480"/>
          </a:xfrm>
          <a:prstGeom prst="rect">
            <a:avLst/>
          </a:prstGeom>
          <a:noFill/>
          <a:ln>
            <a:noFill/>
          </a:ln>
        </p:spPr>
        <p:txBody>
          <a:bodyPr wrap="square">
            <a:spAutoFit/>
          </a:bodyPr>
          <a:lstStyle/>
          <a:p>
            <a:pPr algn="l">
              <a:spcBef>
                <a:spcPts val="400"/>
              </a:spcBef>
            </a:pPr>
            <a:r>
              <a:rPr sz="1200" b="0" i="1">
                <a:solidFill>
                  <a:srgbClr val="88A890"/>
                </a:solidFill>
                <a:latin typeface="Calibri"/>
              </a:rPr>
              <a:t>Phase 1 (Yrs 1–2): University pilots  ·  Phase 2 (Yrs 3–5): Enterprise  ·  Phase 3 (Yrs 5–10): Living infrastructure</a:t>
            </a:r>
          </a:p>
        </p:txBody>
      </p:sp>
    </p:spTree>
  </p:cSld>
  <p:clrMapOvr>
    <a:masterClrMapping/>
  </p:clrMapOvr>
</p:sld>
</file>

<file path=ppt/slides/slide12.xml><?xml version="1.0" encoding="utf-8"?>
<p:sld xmlns:a="http://schemas.openxmlformats.org/drawingml/2006/main" xmlns:p="http://schemas.openxmlformats.org/presentationml/2006/main" xmlns:r="http://schemas.openxmlformats.org/officeDocument/2006/relationships">
  <p:cSld>
    <p:bg>
      <p:bgPr>
        <a:solidFill>
          <a:srgbClr val="0A180E"/>
        </a:solidFill>
        <a:effectLst/>
      </p:bgPr>
    </p:bg>
    <p:spTree>
      <p:nvGrpSpPr>
        <p:cNvPr id="1" name=""/>
        <p:cNvGrpSpPr/>
        <p:nvPr/>
      </p:nvGrpSpPr>
      <p:grpSpPr/>
      <p:pic>
        <p:nvPicPr>
          <p:cNvPr id="2" name="Picture 1" descr="05_sunflower_room_spiral.png"/>
          <p:cNvPicPr>
            <a:picLocks noChangeAspect="1"/>
          </p:cNvPicPr>
          <p:nvPr/>
        </p:nvPicPr>
        <p:blipFill>
          <a:blip r:embed="rId2"/>
          <a:stretch>
            <a:fillRect/>
          </a:stretch>
        </p:blipFill>
        <p:spPr>
          <a:xfrm>
            <a:off x="0" y="274320"/>
            <a:ext cx="5943600" cy="5943600"/>
          </a:xfrm>
          <a:prstGeom prst="rect">
            <a:avLst/>
          </a:prstGeom>
        </p:spPr>
      </p:pic>
      <p:sp>
        <p:nvSpPr>
          <p:cNvPr id="3" name="Rectangle 2"/>
          <p:cNvSpPr/>
          <p:nvPr/>
        </p:nvSpPr>
        <p:spPr>
          <a:xfrm>
            <a:off x="0" y="0"/>
            <a:ext cx="5943600" cy="6858000"/>
          </a:xfrm>
          <a:prstGeom prst="rect">
            <a:avLst/>
          </a:prstGeom>
          <a:solidFill>
            <a:srgbClr val="0A180E">
              <a:alpha val="4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Rectangle 3"/>
          <p:cNvSpPr/>
          <p:nvPr/>
        </p:nvSpPr>
        <p:spPr>
          <a:xfrm>
            <a:off x="5760720" y="0"/>
            <a:ext cx="6428232" cy="6858000"/>
          </a:xfrm>
          <a:prstGeom prst="rect">
            <a:avLst/>
          </a:prstGeom>
          <a:solidFill>
            <a:srgbClr val="0F221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5" name="Rectangle 4"/>
          <p:cNvSpPr/>
          <p:nvPr/>
        </p:nvSpPr>
        <p:spPr>
          <a:xfrm>
            <a:off x="12124944" y="0"/>
            <a:ext cx="64008" cy="6858000"/>
          </a:xfrm>
          <a:prstGeom prst="rect">
            <a:avLst/>
          </a:prstGeom>
          <a:solidFill>
            <a:srgbClr val="52B78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TextBox 5"/>
          <p:cNvSpPr txBox="1"/>
          <p:nvPr/>
        </p:nvSpPr>
        <p:spPr>
          <a:xfrm>
            <a:off x="6080760" y="274320"/>
            <a:ext cx="5852160" cy="320040"/>
          </a:xfrm>
          <a:prstGeom prst="rect">
            <a:avLst/>
          </a:prstGeom>
          <a:noFill/>
          <a:ln>
            <a:noFill/>
          </a:ln>
        </p:spPr>
        <p:txBody>
          <a:bodyPr wrap="square">
            <a:spAutoFit/>
          </a:bodyPr>
          <a:lstStyle/>
          <a:p>
            <a:pPr algn="l">
              <a:spcBef>
                <a:spcPts val="0"/>
              </a:spcBef>
            </a:pPr>
            <a:r>
              <a:rPr sz="1100" b="1" i="0">
                <a:solidFill>
                  <a:srgbClr val="52B788"/>
                </a:solidFill>
                <a:latin typeface="Calibri"/>
              </a:rPr>
              <a:t>11  STRATEGY</a:t>
            </a:r>
          </a:p>
        </p:txBody>
      </p:sp>
      <p:sp>
        <p:nvSpPr>
          <p:cNvPr id="7" name="TextBox 6"/>
          <p:cNvSpPr txBox="1"/>
          <p:nvPr/>
        </p:nvSpPr>
        <p:spPr>
          <a:xfrm>
            <a:off x="6080760" y="640080"/>
            <a:ext cx="5852160" cy="1097280"/>
          </a:xfrm>
          <a:prstGeom prst="rect">
            <a:avLst/>
          </a:prstGeom>
          <a:noFill/>
          <a:ln>
            <a:noFill/>
          </a:ln>
        </p:spPr>
        <p:txBody>
          <a:bodyPr wrap="square">
            <a:spAutoFit/>
          </a:bodyPr>
          <a:lstStyle/>
          <a:p>
            <a:pPr algn="l">
              <a:spcBef>
                <a:spcPts val="200"/>
              </a:spcBef>
            </a:pPr>
            <a:r>
              <a:rPr sz="3400" b="1" i="0">
                <a:solidFill>
                  <a:srgbClr val="FFFFFF"/>
                </a:solidFill>
                <a:latin typeface="Calibri Light"/>
              </a:rPr>
              <a:t>Technology + Philosophy</a:t>
            </a:r>
          </a:p>
        </p:txBody>
      </p:sp>
      <p:sp>
        <p:nvSpPr>
          <p:cNvPr id="8" name="Rectangle 7"/>
          <p:cNvSpPr/>
          <p:nvPr/>
        </p:nvSpPr>
        <p:spPr>
          <a:xfrm>
            <a:off x="6080760" y="1783080"/>
            <a:ext cx="2286000" cy="41148"/>
          </a:xfrm>
          <a:prstGeom prst="rect">
            <a:avLst/>
          </a:prstGeom>
          <a:solidFill>
            <a:srgbClr val="52B78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9" name="TextBox 8"/>
          <p:cNvSpPr txBox="1"/>
          <p:nvPr/>
        </p:nvSpPr>
        <p:spPr>
          <a:xfrm>
            <a:off x="6080760" y="1965960"/>
            <a:ext cx="5760720" cy="2103120"/>
          </a:xfrm>
          <a:prstGeom prst="rect">
            <a:avLst/>
          </a:prstGeom>
          <a:noFill/>
          <a:ln>
            <a:noFill/>
          </a:ln>
        </p:spPr>
        <p:txBody>
          <a:bodyPr wrap="square">
            <a:spAutoFit/>
          </a:bodyPr>
          <a:lstStyle/>
          <a:p>
            <a:pPr algn="l">
              <a:spcBef>
                <a:spcPts val="1000"/>
              </a:spcBef>
            </a:pPr>
            <a:r>
              <a:rPr sz="1500" b="1" i="0">
                <a:solidFill>
                  <a:srgbClr val="95D5B2"/>
                </a:solidFill>
                <a:latin typeface="Calibri"/>
              </a:rPr>
              <a:t>Technology Layer — Living Works Platform</a:t>
            </a:r>
          </a:p>
          <a:p>
            <a:pPr algn="l">
              <a:spcBef>
                <a:spcPts val="0"/>
              </a:spcBef>
            </a:pPr>
            <a:r>
              <a:rPr sz="500" b="0" i="0">
                <a:solidFill>
                  <a:srgbClr val="FFFFFF"/>
                </a:solidFill>
                <a:latin typeface="Calibri"/>
              </a:rPr>
              <a:t/>
            </a:r>
          </a:p>
          <a:p>
            <a:pPr algn="l">
              <a:spcBef>
                <a:spcPts val="500"/>
              </a:spcBef>
            </a:pPr>
            <a:r>
              <a:rPr sz="1700" b="0" i="0">
                <a:solidFill>
                  <a:srgbClr val="FFFFFF"/>
                </a:solidFill>
                <a:latin typeface="Calibri"/>
              </a:rPr>
              <a:t>•  SaaS platform for biological design</a:t>
            </a:r>
          </a:p>
          <a:p>
            <a:pPr algn="l">
              <a:spcBef>
                <a:spcPts val="500"/>
              </a:spcBef>
            </a:pPr>
            <a:r>
              <a:rPr sz="1700" b="0" i="0">
                <a:solidFill>
                  <a:srgbClr val="FFFFFF"/>
                </a:solidFill>
                <a:latin typeface="Calibri"/>
              </a:rPr>
              <a:t>•  Enterprise partnerships and custom design services</a:t>
            </a:r>
          </a:p>
          <a:p>
            <a:pPr algn="l">
              <a:spcBef>
                <a:spcPts val="500"/>
              </a:spcBef>
            </a:pPr>
            <a:r>
              <a:rPr sz="1700" b="0" i="0">
                <a:solidFill>
                  <a:srgbClr val="FFFFFF"/>
                </a:solidFill>
                <a:latin typeface="Calibri"/>
              </a:rPr>
              <a:t>•  IP licensing across materials, construction, biotech</a:t>
            </a:r>
          </a:p>
        </p:txBody>
      </p:sp>
      <p:sp>
        <p:nvSpPr>
          <p:cNvPr id="10" name="TextBox 9"/>
          <p:cNvSpPr txBox="1"/>
          <p:nvPr/>
        </p:nvSpPr>
        <p:spPr>
          <a:xfrm>
            <a:off x="6080760" y="3931920"/>
            <a:ext cx="5760720" cy="2103120"/>
          </a:xfrm>
          <a:prstGeom prst="rect">
            <a:avLst/>
          </a:prstGeom>
          <a:noFill/>
          <a:ln>
            <a:noFill/>
          </a:ln>
        </p:spPr>
        <p:txBody>
          <a:bodyPr wrap="square">
            <a:spAutoFit/>
          </a:bodyPr>
          <a:lstStyle/>
          <a:p>
            <a:pPr algn="l">
              <a:spcBef>
                <a:spcPts val="1000"/>
              </a:spcBef>
            </a:pPr>
            <a:r>
              <a:rPr sz="1500" b="1" i="0">
                <a:solidFill>
                  <a:srgbClr val="95D5B2"/>
                </a:solidFill>
                <a:latin typeface="Calibri"/>
              </a:rPr>
              <a:t>Cultural Layer — Spiral Steward Philosophy</a:t>
            </a:r>
          </a:p>
          <a:p>
            <a:pPr algn="l">
              <a:spcBef>
                <a:spcPts val="0"/>
              </a:spcBef>
            </a:pPr>
            <a:r>
              <a:rPr sz="500" b="0" i="0">
                <a:solidFill>
                  <a:srgbClr val="FFFFFF"/>
                </a:solidFill>
                <a:latin typeface="Calibri"/>
              </a:rPr>
              <a:t/>
            </a:r>
          </a:p>
          <a:p>
            <a:pPr algn="l">
              <a:spcBef>
                <a:spcPts val="500"/>
              </a:spcBef>
            </a:pPr>
            <a:r>
              <a:rPr sz="1700" b="0" i="0">
                <a:solidFill>
                  <a:srgbClr val="FFFFFF"/>
                </a:solidFill>
                <a:latin typeface="Calibri"/>
              </a:rPr>
              <a:t>•  Sagent Creed — philosophical storytelling</a:t>
            </a:r>
          </a:p>
          <a:p>
            <a:pPr algn="l">
              <a:spcBef>
                <a:spcPts val="500"/>
              </a:spcBef>
            </a:pPr>
            <a:r>
              <a:rPr sz="1700" b="0" i="0">
                <a:solidFill>
                  <a:srgbClr val="FFFFFF"/>
                </a:solidFill>
                <a:latin typeface="Calibri"/>
              </a:rPr>
              <a:t>•  True Republic — podcast on biology and decentralisation</a:t>
            </a:r>
          </a:p>
          <a:p>
            <a:pPr algn="l">
              <a:spcBef>
                <a:spcPts val="500"/>
              </a:spcBef>
            </a:pPr>
            <a:r>
              <a:rPr sz="1700" b="0" i="0">
                <a:solidFill>
                  <a:srgbClr val="FFFFFF"/>
                </a:solidFill>
                <a:latin typeface="Calibri"/>
              </a:rPr>
              <a:t>•  Eight Pillars — educational video series</a:t>
            </a:r>
          </a:p>
          <a:p>
            <a:pPr algn="l">
              <a:spcBef>
                <a:spcPts val="0"/>
              </a:spcBef>
            </a:pPr>
            <a:r>
              <a:rPr sz="500" b="0" i="0">
                <a:solidFill>
                  <a:srgbClr val="FFFFFF"/>
                </a:solidFill>
                <a:latin typeface="Calibri"/>
              </a:rPr>
              <a:t/>
            </a:r>
          </a:p>
          <a:p>
            <a:pPr algn="l">
              <a:spcBef>
                <a:spcPts val="800"/>
              </a:spcBef>
            </a:pPr>
            <a:r>
              <a:rPr sz="1700" b="0" i="1">
                <a:solidFill>
                  <a:srgbClr val="E9C46A"/>
                </a:solidFill>
                <a:latin typeface="Calibri"/>
              </a:rPr>
              <a:t>"Philosophy creates cultural demand.
Technology creates real-world solutions."</a:t>
            </a:r>
          </a:p>
        </p:txBody>
      </p:sp>
      <p:sp>
        <p:nvSpPr>
          <p:cNvPr id="11" name="TextBox 10"/>
          <p:cNvSpPr txBox="1"/>
          <p:nvPr/>
        </p:nvSpPr>
        <p:spPr>
          <a:xfrm>
            <a:off x="182880" y="6419088"/>
            <a:ext cx="5486400" cy="365760"/>
          </a:xfrm>
          <a:prstGeom prst="rect">
            <a:avLst/>
          </a:prstGeom>
          <a:noFill/>
          <a:ln>
            <a:noFill/>
          </a:ln>
        </p:spPr>
        <p:txBody>
          <a:bodyPr wrap="square">
            <a:spAutoFit/>
          </a:bodyPr>
          <a:lstStyle/>
          <a:p>
            <a:pPr algn="l">
              <a:spcBef>
                <a:spcPts val="200"/>
              </a:spcBef>
            </a:pPr>
            <a:r>
              <a:rPr sz="1100" b="0" i="1">
                <a:solidFill>
                  <a:srgbClr val="88A890"/>
                </a:solidFill>
                <a:latin typeface="Calibri"/>
              </a:rPr>
              <a:t>Fibonacci Spiral Room Layout — designing with living principles</a:t>
            </a:r>
          </a:p>
        </p:txBody>
      </p:sp>
    </p:spTree>
  </p:cSld>
  <p:clrMapOvr>
    <a:masterClrMapping/>
  </p:clrMapOvr>
</p:sld>
</file>

<file path=ppt/slides/slide13.xml><?xml version="1.0" encoding="utf-8"?>
<p:sld xmlns:a="http://schemas.openxmlformats.org/drawingml/2006/main" xmlns:p="http://schemas.openxmlformats.org/presentationml/2006/main" xmlns:r="http://schemas.openxmlformats.org/officeDocument/2006/relationships">
  <p:cSld>
    <p:bg>
      <p:bgPr>
        <a:solidFill>
          <a:srgbClr val="0A180E"/>
        </a:solidFill>
        <a:effectLst/>
      </p:bgPr>
    </p:bg>
    <p:spTree>
      <p:nvGrpSpPr>
        <p:cNvPr id="1" name=""/>
        <p:cNvGrpSpPr/>
        <p:nvPr/>
      </p:nvGrpSpPr>
      <p:grpSpPr/>
      <p:pic>
        <p:nvPicPr>
          <p:cNvPr id="2" name="Picture 1" descr="ChatGPT Image Feb 28, 2026, 02_37_12 PM.png"/>
          <p:cNvPicPr>
            <a:picLocks noChangeAspect="1"/>
          </p:cNvPicPr>
          <p:nvPr/>
        </p:nvPicPr>
        <p:blipFill>
          <a:blip r:embed="rId2"/>
          <a:stretch>
            <a:fillRect/>
          </a:stretch>
        </p:blipFill>
        <p:spPr>
          <a:xfrm>
            <a:off x="0" y="0"/>
            <a:ext cx="12188952" cy="6858000"/>
          </a:xfrm>
          <a:prstGeom prst="rect">
            <a:avLst/>
          </a:prstGeom>
        </p:spPr>
      </p:pic>
      <p:sp>
        <p:nvSpPr>
          <p:cNvPr id="3" name="Rectangle 2"/>
          <p:cNvSpPr/>
          <p:nvPr/>
        </p:nvSpPr>
        <p:spPr>
          <a:xfrm>
            <a:off x="0" y="0"/>
            <a:ext cx="12188952" cy="6858000"/>
          </a:xfrm>
          <a:prstGeom prst="rect">
            <a:avLst/>
          </a:prstGeom>
          <a:solidFill>
            <a:srgbClr val="0A180E">
              <a:alpha val="4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Rectangle 3"/>
          <p:cNvSpPr/>
          <p:nvPr/>
        </p:nvSpPr>
        <p:spPr>
          <a:xfrm>
            <a:off x="0" y="0"/>
            <a:ext cx="64008" cy="6858000"/>
          </a:xfrm>
          <a:prstGeom prst="rect">
            <a:avLst/>
          </a:prstGeom>
          <a:solidFill>
            <a:srgbClr val="52B78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5" name="Rectangle 4"/>
          <p:cNvSpPr/>
          <p:nvPr/>
        </p:nvSpPr>
        <p:spPr>
          <a:xfrm>
            <a:off x="4114800" y="2560320"/>
            <a:ext cx="3959352" cy="41148"/>
          </a:xfrm>
          <a:prstGeom prst="rect">
            <a:avLst/>
          </a:prstGeom>
          <a:solidFill>
            <a:srgbClr val="52B78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TextBox 5"/>
          <p:cNvSpPr txBox="1"/>
          <p:nvPr/>
        </p:nvSpPr>
        <p:spPr>
          <a:xfrm>
            <a:off x="1371600" y="2651760"/>
            <a:ext cx="9445752" cy="2286000"/>
          </a:xfrm>
          <a:prstGeom prst="rect">
            <a:avLst/>
          </a:prstGeom>
          <a:noFill/>
          <a:ln>
            <a:noFill/>
          </a:ln>
        </p:spPr>
        <p:txBody>
          <a:bodyPr wrap="square">
            <a:spAutoFit/>
          </a:bodyPr>
          <a:lstStyle/>
          <a:p>
            <a:pPr algn="ctr">
              <a:spcBef>
                <a:spcPts val="400"/>
              </a:spcBef>
            </a:pPr>
            <a:r>
              <a:rPr sz="2600" b="0" i="1">
                <a:solidFill>
                  <a:srgbClr val="D8F3DC"/>
                </a:solidFill>
                <a:latin typeface="Calibri Light"/>
              </a:rPr>
              <a:t>"Industrial civilisation built with blocks.</a:t>
            </a:r>
          </a:p>
          <a:p>
            <a:pPr algn="ctr">
              <a:spcBef>
                <a:spcPts val="300"/>
              </a:spcBef>
            </a:pPr>
            <a:r>
              <a:rPr sz="2600" b="0" i="1">
                <a:solidFill>
                  <a:srgbClr val="D8F3DC"/>
                </a:solidFill>
                <a:latin typeface="Calibri Light"/>
              </a:rPr>
              <a:t>The next civilisation will build with living systems."</a:t>
            </a:r>
          </a:p>
        </p:txBody>
      </p:sp>
      <p:sp>
        <p:nvSpPr>
          <p:cNvPr id="7" name="Rectangle 6"/>
          <p:cNvSpPr/>
          <p:nvPr/>
        </p:nvSpPr>
        <p:spPr>
          <a:xfrm>
            <a:off x="4114800" y="4892040"/>
            <a:ext cx="3959352" cy="41148"/>
          </a:xfrm>
          <a:prstGeom prst="rect">
            <a:avLst/>
          </a:prstGeom>
          <a:solidFill>
            <a:srgbClr val="52B78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8" name="TextBox 7"/>
          <p:cNvSpPr txBox="1"/>
          <p:nvPr/>
        </p:nvSpPr>
        <p:spPr>
          <a:xfrm>
            <a:off x="1371600" y="5074920"/>
            <a:ext cx="9445752" cy="822960"/>
          </a:xfrm>
          <a:prstGeom prst="rect">
            <a:avLst/>
          </a:prstGeom>
          <a:noFill/>
          <a:ln>
            <a:noFill/>
          </a:ln>
        </p:spPr>
        <p:txBody>
          <a:bodyPr wrap="square">
            <a:spAutoFit/>
          </a:bodyPr>
          <a:lstStyle/>
          <a:p>
            <a:pPr algn="ctr">
              <a:spcBef>
                <a:spcPts val="400"/>
              </a:spcBef>
            </a:pPr>
            <a:r>
              <a:rPr sz="2000" b="1" i="0">
                <a:solidFill>
                  <a:srgbClr val="95D5B2"/>
                </a:solidFill>
                <a:latin typeface="Calibri"/>
              </a:rPr>
              <a:t>LIVING WORKS  ·  Living Works by the Word</a:t>
            </a:r>
          </a:p>
        </p:txBody>
      </p:sp>
      <p:sp>
        <p:nvSpPr>
          <p:cNvPr id="9" name="TextBox 8"/>
          <p:cNvSpPr txBox="1"/>
          <p:nvPr/>
        </p:nvSpPr>
        <p:spPr>
          <a:xfrm>
            <a:off x="1371600" y="5852160"/>
            <a:ext cx="9445752" cy="640080"/>
          </a:xfrm>
          <a:prstGeom prst="rect">
            <a:avLst/>
          </a:prstGeom>
          <a:noFill/>
          <a:ln>
            <a:noFill/>
          </a:ln>
        </p:spPr>
        <p:txBody>
          <a:bodyPr wrap="square">
            <a:spAutoFit/>
          </a:bodyPr>
          <a:lstStyle/>
          <a:p>
            <a:pPr algn="ctr">
              <a:spcBef>
                <a:spcPts val="400"/>
              </a:spcBef>
            </a:pPr>
            <a:r>
              <a:rPr sz="1600" b="0" i="1">
                <a:solidFill>
                  <a:srgbClr val="88A890"/>
                </a:solidFill>
                <a:latin typeface="Calibri"/>
              </a:rPr>
              <a:t>Living Works provides the tools.  Spiral Stewards guide their use.</a:t>
            </a:r>
          </a:p>
        </p:txBody>
      </p:sp>
    </p:spTree>
  </p:cSld>
  <p:clrMapOvr>
    <a:masterClrMapping/>
  </p:clrMapOvr>
</p:sld>
</file>

<file path=ppt/slides/slide2.xml><?xml version="1.0" encoding="utf-8"?>
<p:sld xmlns:a="http://schemas.openxmlformats.org/drawingml/2006/main" xmlns:p="http://schemas.openxmlformats.org/presentationml/2006/main" xmlns:r="http://schemas.openxmlformats.org/officeDocument/2006/relationships">
  <p:cSld>
    <p:bg>
      <p:bgPr>
        <a:solidFill>
          <a:srgbClr val="0A180E"/>
        </a:solidFill>
        <a:effectLst/>
      </p:bgPr>
    </p:bg>
    <p:spTree>
      <p:nvGrpSpPr>
        <p:cNvPr id="1" name=""/>
        <p:cNvGrpSpPr/>
        <p:nvPr/>
      </p:nvGrpSpPr>
      <p:grpSpPr/>
      <p:pic>
        <p:nvPicPr>
          <p:cNvPr id="2" name="Picture 1" descr="06_block_vs_spiral_manifesto.png"/>
          <p:cNvPicPr>
            <a:picLocks noChangeAspect="1"/>
          </p:cNvPicPr>
          <p:nvPr/>
        </p:nvPicPr>
        <p:blipFill>
          <a:blip r:embed="rId2"/>
          <a:stretch>
            <a:fillRect/>
          </a:stretch>
        </p:blipFill>
        <p:spPr>
          <a:xfrm>
            <a:off x="5669280" y="0"/>
            <a:ext cx="6519672" cy="6858000"/>
          </a:xfrm>
          <a:prstGeom prst="rect">
            <a:avLst/>
          </a:prstGeom>
        </p:spPr>
      </p:pic>
      <p:sp>
        <p:nvSpPr>
          <p:cNvPr id="3" name="Rectangle 2"/>
          <p:cNvSpPr/>
          <p:nvPr/>
        </p:nvSpPr>
        <p:spPr>
          <a:xfrm>
            <a:off x="0" y="0"/>
            <a:ext cx="5943600" cy="6858000"/>
          </a:xfrm>
          <a:prstGeom prst="rect">
            <a:avLst/>
          </a:prstGeom>
          <a:solidFill>
            <a:srgbClr val="0F221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Rectangle 3"/>
          <p:cNvSpPr/>
          <p:nvPr/>
        </p:nvSpPr>
        <p:spPr>
          <a:xfrm>
            <a:off x="0" y="0"/>
            <a:ext cx="64008" cy="6858000"/>
          </a:xfrm>
          <a:prstGeom prst="rect">
            <a:avLst/>
          </a:prstGeom>
          <a:solidFill>
            <a:srgbClr val="52B78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5" name="TextBox 4"/>
          <p:cNvSpPr txBox="1"/>
          <p:nvPr/>
        </p:nvSpPr>
        <p:spPr>
          <a:xfrm>
            <a:off x="365760" y="274320"/>
            <a:ext cx="5303520" cy="320040"/>
          </a:xfrm>
          <a:prstGeom prst="rect">
            <a:avLst/>
          </a:prstGeom>
          <a:noFill/>
          <a:ln>
            <a:noFill/>
          </a:ln>
        </p:spPr>
        <p:txBody>
          <a:bodyPr wrap="square">
            <a:spAutoFit/>
          </a:bodyPr>
          <a:lstStyle/>
          <a:p>
            <a:pPr algn="l">
              <a:spcBef>
                <a:spcPts val="0"/>
              </a:spcBef>
            </a:pPr>
            <a:r>
              <a:rPr sz="1100" b="1" i="0">
                <a:solidFill>
                  <a:srgbClr val="52B788"/>
                </a:solidFill>
                <a:latin typeface="Calibri"/>
              </a:rPr>
              <a:t>01  THE PROBLEM</a:t>
            </a:r>
          </a:p>
        </p:txBody>
      </p:sp>
      <p:sp>
        <p:nvSpPr>
          <p:cNvPr id="6" name="TextBox 5"/>
          <p:cNvSpPr txBox="1"/>
          <p:nvPr/>
        </p:nvSpPr>
        <p:spPr>
          <a:xfrm>
            <a:off x="365760" y="640080"/>
            <a:ext cx="5303520" cy="1280160"/>
          </a:xfrm>
          <a:prstGeom prst="rect">
            <a:avLst/>
          </a:prstGeom>
          <a:noFill/>
          <a:ln>
            <a:noFill/>
          </a:ln>
        </p:spPr>
        <p:txBody>
          <a:bodyPr wrap="square">
            <a:spAutoFit/>
          </a:bodyPr>
          <a:lstStyle/>
          <a:p>
            <a:pPr algn="l">
              <a:spcBef>
                <a:spcPts val="200"/>
              </a:spcBef>
            </a:pPr>
            <a:r>
              <a:rPr sz="4000" b="1" i="0">
                <a:solidFill>
                  <a:srgbClr val="FFFFFF"/>
                </a:solidFill>
                <a:latin typeface="Calibri Light"/>
              </a:rPr>
              <a:t>Civilisation
Built Against Life</a:t>
            </a:r>
          </a:p>
        </p:txBody>
      </p:sp>
      <p:sp>
        <p:nvSpPr>
          <p:cNvPr id="7" name="Rectangle 6"/>
          <p:cNvSpPr/>
          <p:nvPr/>
        </p:nvSpPr>
        <p:spPr>
          <a:xfrm>
            <a:off x="365760" y="1965960"/>
            <a:ext cx="2011680" cy="41148"/>
          </a:xfrm>
          <a:prstGeom prst="rect">
            <a:avLst/>
          </a:prstGeom>
          <a:solidFill>
            <a:srgbClr val="52B78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8" name="TextBox 7"/>
          <p:cNvSpPr txBox="1"/>
          <p:nvPr/>
        </p:nvSpPr>
        <p:spPr>
          <a:xfrm>
            <a:off x="365760" y="2148840"/>
            <a:ext cx="5212080" cy="4389120"/>
          </a:xfrm>
          <a:prstGeom prst="rect">
            <a:avLst/>
          </a:prstGeom>
          <a:noFill/>
          <a:ln>
            <a:noFill/>
          </a:ln>
        </p:spPr>
        <p:txBody>
          <a:bodyPr wrap="square">
            <a:spAutoFit/>
          </a:bodyPr>
          <a:lstStyle/>
          <a:p>
            <a:pPr algn="l">
              <a:spcBef>
                <a:spcPts val="600"/>
              </a:spcBef>
            </a:pPr>
            <a:r>
              <a:rPr sz="1700" b="0" i="0">
                <a:solidFill>
                  <a:srgbClr val="D8F3DC"/>
                </a:solidFill>
                <a:latin typeface="Calibri"/>
              </a:rPr>
              <a:t>Modern infrastructure is built on rigid mechanical systems that:</a:t>
            </a:r>
          </a:p>
          <a:p>
            <a:pPr algn="l">
              <a:spcBef>
                <a:spcPts val="0"/>
              </a:spcBef>
            </a:pPr>
            <a:r>
              <a:rPr sz="500" b="0" i="0">
                <a:solidFill>
                  <a:srgbClr val="FFFFFF"/>
                </a:solidFill>
                <a:latin typeface="Calibri"/>
              </a:rPr>
              <a:t/>
            </a:r>
          </a:p>
          <a:p>
            <a:pPr algn="l">
              <a:spcBef>
                <a:spcPts val="500"/>
              </a:spcBef>
            </a:pPr>
            <a:r>
              <a:rPr sz="1700" b="0" i="0">
                <a:solidFill>
                  <a:srgbClr val="FFFFFF"/>
                </a:solidFill>
                <a:latin typeface="Calibri"/>
              </a:rPr>
              <a:t>•  Require massive energy to manufacture and replace</a:t>
            </a:r>
          </a:p>
          <a:p>
            <a:pPr algn="l">
              <a:spcBef>
                <a:spcPts val="500"/>
              </a:spcBef>
            </a:pPr>
            <a:r>
              <a:rPr sz="1700" b="0" i="0">
                <a:solidFill>
                  <a:srgbClr val="FFFFFF"/>
                </a:solidFill>
                <a:latin typeface="Calibri"/>
              </a:rPr>
              <a:t>•  Cannot adapt to changing environments</a:t>
            </a:r>
          </a:p>
          <a:p>
            <a:pPr algn="l">
              <a:spcBef>
                <a:spcPts val="500"/>
              </a:spcBef>
            </a:pPr>
            <a:r>
              <a:rPr sz="1700" b="0" i="0">
                <a:solidFill>
                  <a:srgbClr val="FFFFFF"/>
                </a:solidFill>
                <a:latin typeface="Calibri"/>
              </a:rPr>
              <a:t>•  Degrade over time and generate waste</a:t>
            </a:r>
          </a:p>
          <a:p>
            <a:pPr algn="l">
              <a:spcBef>
                <a:spcPts val="500"/>
              </a:spcBef>
            </a:pPr>
            <a:r>
              <a:rPr sz="1700" b="0" i="0">
                <a:solidFill>
                  <a:srgbClr val="FFFFFF"/>
                </a:solidFill>
                <a:latin typeface="Calibri"/>
              </a:rPr>
              <a:t>•  Separate human design entirely from natural systems</a:t>
            </a:r>
          </a:p>
          <a:p>
            <a:pPr algn="l">
              <a:spcBef>
                <a:spcPts val="0"/>
              </a:spcBef>
            </a:pPr>
            <a:r>
              <a:rPr sz="500" b="0" i="0">
                <a:solidFill>
                  <a:srgbClr val="FFFFFF"/>
                </a:solidFill>
                <a:latin typeface="Calibri"/>
              </a:rPr>
              <a:t/>
            </a:r>
          </a:p>
          <a:p>
            <a:pPr algn="l">
              <a:spcBef>
                <a:spcPts val="0"/>
              </a:spcBef>
            </a:pPr>
            <a:r>
              <a:rPr sz="500" b="0" i="0">
                <a:solidFill>
                  <a:srgbClr val="FFFFFF"/>
                </a:solidFill>
                <a:latin typeface="Calibri"/>
              </a:rPr>
              <a:t/>
            </a:r>
          </a:p>
          <a:p>
            <a:pPr algn="l">
              <a:spcBef>
                <a:spcPts val="400"/>
              </a:spcBef>
            </a:pPr>
            <a:r>
              <a:rPr sz="1400" b="0" i="1">
                <a:solidFill>
                  <a:srgbClr val="88A890"/>
                </a:solidFill>
                <a:latin typeface="Calibri"/>
              </a:rPr>
              <a:t>Construction · Manufacturing · Infrastructure</a:t>
            </a:r>
          </a:p>
          <a:p>
            <a:pPr algn="l">
              <a:spcBef>
                <a:spcPts val="200"/>
              </a:spcBef>
            </a:pPr>
            <a:r>
              <a:rPr sz="1400" b="0" i="1">
                <a:solidFill>
                  <a:srgbClr val="88A890"/>
                </a:solidFill>
                <a:latin typeface="Calibri"/>
              </a:rPr>
              <a:t>All still anchored to industrial-age engineering.</a:t>
            </a:r>
          </a:p>
        </p:txBody>
      </p:sp>
    </p:spTree>
  </p:cSld>
  <p:clrMapOvr>
    <a:masterClrMapping/>
  </p:clrMapOvr>
</p:sld>
</file>

<file path=ppt/slides/slide3.xml><?xml version="1.0" encoding="utf-8"?>
<p:sld xmlns:a="http://schemas.openxmlformats.org/drawingml/2006/main" xmlns:p="http://schemas.openxmlformats.org/presentationml/2006/main" xmlns:r="http://schemas.openxmlformats.org/officeDocument/2006/relationships">
  <p:cSld>
    <p:bg>
      <p:bgPr>
        <a:solidFill>
          <a:srgbClr val="0A180E"/>
        </a:solidFill>
        <a:effectLst/>
      </p:bgPr>
    </p:bg>
    <p:spTree>
      <p:nvGrpSpPr>
        <p:cNvPr id="1" name=""/>
        <p:cNvGrpSpPr/>
        <p:nvPr/>
      </p:nvGrpSpPr>
      <p:grpSpPr/>
      <p:pic>
        <p:nvPicPr>
          <p:cNvPr id="2" name="Picture 1" descr="02_mycelium_network_plan.png"/>
          <p:cNvPicPr>
            <a:picLocks noChangeAspect="1"/>
          </p:cNvPicPr>
          <p:nvPr/>
        </p:nvPicPr>
        <p:blipFill>
          <a:blip r:embed="rId2"/>
          <a:stretch>
            <a:fillRect/>
          </a:stretch>
        </p:blipFill>
        <p:spPr>
          <a:xfrm>
            <a:off x="4389120" y="365760"/>
            <a:ext cx="7498079" cy="6492240"/>
          </a:xfrm>
          <a:prstGeom prst="rect">
            <a:avLst/>
          </a:prstGeom>
        </p:spPr>
      </p:pic>
      <p:sp>
        <p:nvSpPr>
          <p:cNvPr id="3" name="Rectangle 2"/>
          <p:cNvSpPr/>
          <p:nvPr/>
        </p:nvSpPr>
        <p:spPr>
          <a:xfrm>
            <a:off x="0" y="0"/>
            <a:ext cx="4937760" cy="6858000"/>
          </a:xfrm>
          <a:prstGeom prst="rect">
            <a:avLst/>
          </a:prstGeom>
          <a:solidFill>
            <a:srgbClr val="0A180E">
              <a:alpha val="97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TextBox 3"/>
          <p:cNvSpPr txBox="1"/>
          <p:nvPr/>
        </p:nvSpPr>
        <p:spPr>
          <a:xfrm>
            <a:off x="365760" y="274320"/>
            <a:ext cx="4389120" cy="320040"/>
          </a:xfrm>
          <a:prstGeom prst="rect">
            <a:avLst/>
          </a:prstGeom>
          <a:noFill/>
          <a:ln>
            <a:noFill/>
          </a:ln>
        </p:spPr>
        <p:txBody>
          <a:bodyPr wrap="square">
            <a:spAutoFit/>
          </a:bodyPr>
          <a:lstStyle/>
          <a:p>
            <a:pPr algn="l">
              <a:spcBef>
                <a:spcPts val="0"/>
              </a:spcBef>
            </a:pPr>
            <a:r>
              <a:rPr sz="1100" b="1" i="0">
                <a:solidFill>
                  <a:srgbClr val="52B788"/>
                </a:solidFill>
                <a:latin typeface="Calibri"/>
              </a:rPr>
              <a:t>02  THE OPPORTUNITY</a:t>
            </a:r>
          </a:p>
        </p:txBody>
      </p:sp>
      <p:sp>
        <p:nvSpPr>
          <p:cNvPr id="5" name="TextBox 4"/>
          <p:cNvSpPr txBox="1"/>
          <p:nvPr/>
        </p:nvSpPr>
        <p:spPr>
          <a:xfrm>
            <a:off x="365760" y="640080"/>
            <a:ext cx="4389120" cy="1371600"/>
          </a:xfrm>
          <a:prstGeom prst="rect">
            <a:avLst/>
          </a:prstGeom>
          <a:noFill/>
          <a:ln>
            <a:noFill/>
          </a:ln>
        </p:spPr>
        <p:txBody>
          <a:bodyPr wrap="square">
            <a:spAutoFit/>
          </a:bodyPr>
          <a:lstStyle/>
          <a:p>
            <a:pPr algn="l">
              <a:spcBef>
                <a:spcPts val="200"/>
              </a:spcBef>
            </a:pPr>
            <a:r>
              <a:rPr sz="3600" b="1" i="0">
                <a:solidFill>
                  <a:srgbClr val="FFFFFF"/>
                </a:solidFill>
                <a:latin typeface="Calibri Light"/>
              </a:rPr>
              <a:t>Living Systems
Already Solve This</a:t>
            </a:r>
          </a:p>
        </p:txBody>
      </p:sp>
      <p:sp>
        <p:nvSpPr>
          <p:cNvPr id="6" name="Rectangle 5"/>
          <p:cNvSpPr/>
          <p:nvPr/>
        </p:nvSpPr>
        <p:spPr>
          <a:xfrm>
            <a:off x="365760" y="2057400"/>
            <a:ext cx="2011680" cy="41148"/>
          </a:xfrm>
          <a:prstGeom prst="rect">
            <a:avLst/>
          </a:prstGeom>
          <a:solidFill>
            <a:srgbClr val="52B78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7" name="TextBox 6"/>
          <p:cNvSpPr txBox="1"/>
          <p:nvPr/>
        </p:nvSpPr>
        <p:spPr>
          <a:xfrm>
            <a:off x="365760" y="2240280"/>
            <a:ext cx="4389120" cy="4297680"/>
          </a:xfrm>
          <a:prstGeom prst="rect">
            <a:avLst/>
          </a:prstGeom>
          <a:noFill/>
          <a:ln>
            <a:noFill/>
          </a:ln>
        </p:spPr>
        <p:txBody>
          <a:bodyPr wrap="square">
            <a:spAutoFit/>
          </a:bodyPr>
          <a:lstStyle/>
          <a:p>
            <a:pPr algn="l">
              <a:spcBef>
                <a:spcPts val="1000"/>
              </a:spcBef>
            </a:pPr>
            <a:r>
              <a:rPr sz="1500" b="1" i="0">
                <a:solidFill>
                  <a:srgbClr val="95D5B2"/>
                </a:solidFill>
                <a:latin typeface="Calibri"/>
              </a:rPr>
              <a:t>Nature's solutions:</a:t>
            </a:r>
          </a:p>
          <a:p>
            <a:pPr algn="l">
              <a:spcBef>
                <a:spcPts val="0"/>
              </a:spcBef>
            </a:pPr>
            <a:r>
              <a:rPr sz="500" b="0" i="0">
                <a:solidFill>
                  <a:srgbClr val="FFFFFF"/>
                </a:solidFill>
                <a:latin typeface="Calibri"/>
              </a:rPr>
              <a:t/>
            </a:r>
          </a:p>
          <a:p>
            <a:pPr algn="l">
              <a:spcBef>
                <a:spcPts val="500"/>
              </a:spcBef>
            </a:pPr>
            <a:r>
              <a:rPr sz="1700" b="0" i="0">
                <a:solidFill>
                  <a:srgbClr val="FFFFFF"/>
                </a:solidFill>
                <a:latin typeface="Calibri"/>
              </a:rPr>
              <a:t>•  Trees — self-assemble load-bearing structures</a:t>
            </a:r>
          </a:p>
          <a:p>
            <a:pPr algn="l">
              <a:spcBef>
                <a:spcPts val="500"/>
              </a:spcBef>
            </a:pPr>
            <a:r>
              <a:rPr sz="1700" b="0" i="0">
                <a:solidFill>
                  <a:srgbClr val="FFFFFF"/>
                </a:solidFill>
                <a:latin typeface="Calibri"/>
              </a:rPr>
              <a:t>•  Coral — builds mineral architecture over centuries</a:t>
            </a:r>
          </a:p>
          <a:p>
            <a:pPr algn="l">
              <a:spcBef>
                <a:spcPts val="500"/>
              </a:spcBef>
            </a:pPr>
            <a:r>
              <a:rPr sz="1700" b="0" i="0">
                <a:solidFill>
                  <a:srgbClr val="FFFFFF"/>
                </a:solidFill>
                <a:latin typeface="Calibri"/>
              </a:rPr>
              <a:t>•  Fungal networks — distribute resources with optimal efficiency</a:t>
            </a:r>
          </a:p>
          <a:p>
            <a:pPr algn="l">
              <a:spcBef>
                <a:spcPts val="500"/>
              </a:spcBef>
            </a:pPr>
            <a:r>
              <a:rPr sz="1700" b="0" i="0">
                <a:solidFill>
                  <a:srgbClr val="FFFFFF"/>
                </a:solidFill>
                <a:latin typeface="Calibri"/>
              </a:rPr>
              <a:t>•  Cells — organise into tissues, organs, and organisms</a:t>
            </a:r>
          </a:p>
          <a:p>
            <a:pPr algn="l">
              <a:spcBef>
                <a:spcPts val="0"/>
              </a:spcBef>
            </a:pPr>
            <a:r>
              <a:rPr sz="500" b="0" i="0">
                <a:solidFill>
                  <a:srgbClr val="FFFFFF"/>
                </a:solidFill>
                <a:latin typeface="Calibri"/>
              </a:rPr>
              <a:t/>
            </a:r>
          </a:p>
          <a:p>
            <a:pPr algn="l">
              <a:spcBef>
                <a:spcPts val="0"/>
              </a:spcBef>
            </a:pPr>
            <a:r>
              <a:rPr sz="500" b="0" i="0">
                <a:solidFill>
                  <a:srgbClr val="FFFFFF"/>
                </a:solidFill>
                <a:latin typeface="Calibri"/>
              </a:rPr>
              <a:t/>
            </a:r>
          </a:p>
          <a:p>
            <a:pPr algn="l">
              <a:spcBef>
                <a:spcPts val="800"/>
              </a:spcBef>
            </a:pPr>
            <a:r>
              <a:rPr sz="1700" b="0" i="1">
                <a:solidFill>
                  <a:srgbClr val="E9C46A"/>
                </a:solidFill>
                <a:latin typeface="Calibri"/>
              </a:rPr>
              <a:t>"Our tools only let us analyse biology.
Not design with it."</a:t>
            </a:r>
          </a:p>
        </p:txBody>
      </p:sp>
    </p:spTree>
  </p:cSld>
  <p:clrMapOvr>
    <a:masterClrMapping/>
  </p:clrMapOvr>
</p:sld>
</file>

<file path=ppt/slides/slide4.xml><?xml version="1.0" encoding="utf-8"?>
<p:sld xmlns:a="http://schemas.openxmlformats.org/drawingml/2006/main" xmlns:p="http://schemas.openxmlformats.org/presentationml/2006/main" xmlns:r="http://schemas.openxmlformats.org/officeDocument/2006/relationships">
  <p:cSld>
    <p:bg>
      <p:bgPr>
        <a:solidFill>
          <a:srgbClr val="0A180E"/>
        </a:solidFill>
        <a:effectLst/>
      </p:bgPr>
    </p:bg>
    <p:spTree>
      <p:nvGrpSpPr>
        <p:cNvPr id="1" name=""/>
        <p:cNvGrpSpPr/>
        <p:nvPr/>
      </p:nvGrpSpPr>
      <p:grpSpPr/>
      <p:pic>
        <p:nvPicPr>
          <p:cNvPr id="2" name="Picture 1" descr="ChatGPT Image Mar 6, 2026, 02_32_21 PM.png"/>
          <p:cNvPicPr>
            <a:picLocks noChangeAspect="1"/>
          </p:cNvPicPr>
          <p:nvPr/>
        </p:nvPicPr>
        <p:blipFill>
          <a:blip r:embed="rId2"/>
          <a:stretch>
            <a:fillRect/>
          </a:stretch>
        </p:blipFill>
        <p:spPr>
          <a:xfrm>
            <a:off x="0" y="0"/>
            <a:ext cx="6675120" cy="6858000"/>
          </a:xfrm>
          <a:prstGeom prst="rect">
            <a:avLst/>
          </a:prstGeom>
        </p:spPr>
      </p:pic>
      <p:sp>
        <p:nvSpPr>
          <p:cNvPr id="3" name="Rectangle 2"/>
          <p:cNvSpPr/>
          <p:nvPr/>
        </p:nvSpPr>
        <p:spPr>
          <a:xfrm>
            <a:off x="6675120" y="0"/>
            <a:ext cx="5513832" cy="6858000"/>
          </a:xfrm>
          <a:prstGeom prst="rect">
            <a:avLst/>
          </a:prstGeom>
          <a:solidFill>
            <a:srgbClr val="0F221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Rectangle 3"/>
          <p:cNvSpPr/>
          <p:nvPr/>
        </p:nvSpPr>
        <p:spPr>
          <a:xfrm>
            <a:off x="12124944" y="0"/>
            <a:ext cx="64008" cy="6858000"/>
          </a:xfrm>
          <a:prstGeom prst="rect">
            <a:avLst/>
          </a:prstGeom>
          <a:solidFill>
            <a:srgbClr val="52B78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5" name="TextBox 4"/>
          <p:cNvSpPr txBox="1"/>
          <p:nvPr/>
        </p:nvSpPr>
        <p:spPr>
          <a:xfrm>
            <a:off x="6995160" y="274320"/>
            <a:ext cx="4937760" cy="320040"/>
          </a:xfrm>
          <a:prstGeom prst="rect">
            <a:avLst/>
          </a:prstGeom>
          <a:noFill/>
          <a:ln>
            <a:noFill/>
          </a:ln>
        </p:spPr>
        <p:txBody>
          <a:bodyPr wrap="square">
            <a:spAutoFit/>
          </a:bodyPr>
          <a:lstStyle/>
          <a:p>
            <a:pPr algn="l">
              <a:spcBef>
                <a:spcPts val="0"/>
              </a:spcBef>
            </a:pPr>
            <a:r>
              <a:rPr sz="1100" b="1" i="0">
                <a:solidFill>
                  <a:srgbClr val="52B788"/>
                </a:solidFill>
                <a:latin typeface="Calibri"/>
              </a:rPr>
              <a:t>03  THE VISION</a:t>
            </a:r>
          </a:p>
        </p:txBody>
      </p:sp>
      <p:sp>
        <p:nvSpPr>
          <p:cNvPr id="6" name="TextBox 5"/>
          <p:cNvSpPr txBox="1"/>
          <p:nvPr/>
        </p:nvSpPr>
        <p:spPr>
          <a:xfrm>
            <a:off x="6995160" y="640080"/>
            <a:ext cx="4937760" cy="1097280"/>
          </a:xfrm>
          <a:prstGeom prst="rect">
            <a:avLst/>
          </a:prstGeom>
          <a:noFill/>
          <a:ln>
            <a:noFill/>
          </a:ln>
        </p:spPr>
        <p:txBody>
          <a:bodyPr wrap="square">
            <a:spAutoFit/>
          </a:bodyPr>
          <a:lstStyle/>
          <a:p>
            <a:pPr algn="l">
              <a:spcBef>
                <a:spcPts val="200"/>
              </a:spcBef>
            </a:pPr>
            <a:r>
              <a:rPr sz="4200" b="1" i="0">
                <a:solidFill>
                  <a:srgbClr val="FFFFFF"/>
                </a:solidFill>
                <a:latin typeface="Calibri Light"/>
              </a:rPr>
              <a:t>The Living Age</a:t>
            </a:r>
          </a:p>
        </p:txBody>
      </p:sp>
      <p:sp>
        <p:nvSpPr>
          <p:cNvPr id="7" name="Rectangle 6"/>
          <p:cNvSpPr/>
          <p:nvPr/>
        </p:nvSpPr>
        <p:spPr>
          <a:xfrm>
            <a:off x="6995160" y="1783080"/>
            <a:ext cx="2011680" cy="41148"/>
          </a:xfrm>
          <a:prstGeom prst="rect">
            <a:avLst/>
          </a:prstGeom>
          <a:solidFill>
            <a:srgbClr val="52B78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8" name="TextBox 7"/>
          <p:cNvSpPr txBox="1"/>
          <p:nvPr/>
        </p:nvSpPr>
        <p:spPr>
          <a:xfrm>
            <a:off x="6995160" y="1965960"/>
            <a:ext cx="4846320" cy="4572000"/>
          </a:xfrm>
          <a:prstGeom prst="rect">
            <a:avLst/>
          </a:prstGeom>
          <a:noFill/>
          <a:ln>
            <a:noFill/>
          </a:ln>
        </p:spPr>
        <p:txBody>
          <a:bodyPr wrap="square">
            <a:spAutoFit/>
          </a:bodyPr>
          <a:lstStyle/>
          <a:p>
            <a:pPr algn="l">
              <a:spcBef>
                <a:spcPts val="800"/>
              </a:spcBef>
            </a:pPr>
            <a:r>
              <a:rPr sz="1900" b="0" i="1">
                <a:solidFill>
                  <a:srgbClr val="E9C46A"/>
                </a:solidFill>
                <a:latin typeface="Calibri"/>
              </a:rPr>
              <a:t>"Enable humanity to design with
living systems instead of against them."</a:t>
            </a:r>
          </a:p>
          <a:p>
            <a:pPr algn="l">
              <a:spcBef>
                <a:spcPts val="0"/>
              </a:spcBef>
            </a:pPr>
            <a:r>
              <a:rPr sz="500" b="0" i="0">
                <a:solidFill>
                  <a:srgbClr val="FFFFFF"/>
                </a:solidFill>
                <a:latin typeface="Calibri"/>
              </a:rPr>
              <a:t/>
            </a:r>
          </a:p>
          <a:p>
            <a:pPr algn="l">
              <a:spcBef>
                <a:spcPts val="0"/>
              </a:spcBef>
            </a:pPr>
            <a:r>
              <a:rPr sz="500" b="0" i="0">
                <a:solidFill>
                  <a:srgbClr val="FFFFFF"/>
                </a:solidFill>
                <a:latin typeface="Calibri"/>
              </a:rPr>
              <a:t/>
            </a:r>
          </a:p>
          <a:p>
            <a:pPr algn="l">
              <a:spcBef>
                <a:spcPts val="1000"/>
              </a:spcBef>
            </a:pPr>
            <a:r>
              <a:rPr sz="1500" b="1" i="0">
                <a:solidFill>
                  <a:srgbClr val="95D5B2"/>
                </a:solidFill>
                <a:latin typeface="Calibri"/>
              </a:rPr>
              <a:t>A new design paradigm:</a:t>
            </a:r>
          </a:p>
          <a:p>
            <a:pPr algn="l">
              <a:spcBef>
                <a:spcPts val="0"/>
              </a:spcBef>
            </a:pPr>
            <a:r>
              <a:rPr sz="500" b="0" i="0">
                <a:solidFill>
                  <a:srgbClr val="FFFFFF"/>
                </a:solidFill>
                <a:latin typeface="Calibri"/>
              </a:rPr>
              <a:t/>
            </a:r>
          </a:p>
          <a:p>
            <a:pPr algn="l">
              <a:spcBef>
                <a:spcPts val="500"/>
              </a:spcBef>
            </a:pPr>
            <a:r>
              <a:rPr sz="1700" b="0" i="0">
                <a:solidFill>
                  <a:srgbClr val="FFFFFF"/>
                </a:solidFill>
                <a:latin typeface="Calibri"/>
              </a:rPr>
              <a:t>•  Structures grown, not manufactured</a:t>
            </a:r>
          </a:p>
          <a:p>
            <a:pPr algn="l">
              <a:spcBef>
                <a:spcPts val="500"/>
              </a:spcBef>
            </a:pPr>
            <a:r>
              <a:rPr sz="1700" b="0" i="0">
                <a:solidFill>
                  <a:srgbClr val="FFFFFF"/>
                </a:solidFill>
                <a:latin typeface="Calibri"/>
              </a:rPr>
              <a:t>•  Materials that absorb carbon and self-repair</a:t>
            </a:r>
          </a:p>
          <a:p>
            <a:pPr algn="l">
              <a:spcBef>
                <a:spcPts val="500"/>
              </a:spcBef>
            </a:pPr>
            <a:r>
              <a:rPr sz="1700" b="0" i="0">
                <a:solidFill>
                  <a:srgbClr val="FFFFFF"/>
                </a:solidFill>
                <a:latin typeface="Calibri"/>
              </a:rPr>
              <a:t>•  Ecosystems designed for regeneration</a:t>
            </a:r>
          </a:p>
          <a:p>
            <a:pPr algn="l">
              <a:spcBef>
                <a:spcPts val="500"/>
              </a:spcBef>
            </a:pPr>
            <a:r>
              <a:rPr sz="1700" b="0" i="0">
                <a:solidFill>
                  <a:srgbClr val="FFFFFF"/>
                </a:solidFill>
                <a:latin typeface="Calibri"/>
              </a:rPr>
              <a:t>•  Cities that work with biology, not against it</a:t>
            </a:r>
          </a:p>
          <a:p>
            <a:pPr algn="l">
              <a:spcBef>
                <a:spcPts val="0"/>
              </a:spcBef>
            </a:pPr>
            <a:r>
              <a:rPr sz="500" b="0" i="0">
                <a:solidFill>
                  <a:srgbClr val="FFFFFF"/>
                </a:solidFill>
                <a:latin typeface="Calibri"/>
              </a:rPr>
              <a:t/>
            </a:r>
          </a:p>
          <a:p>
            <a:pPr algn="l">
              <a:spcBef>
                <a:spcPts val="0"/>
              </a:spcBef>
            </a:pPr>
            <a:r>
              <a:rPr sz="500" b="0" i="0">
                <a:solidFill>
                  <a:srgbClr val="FFFFFF"/>
                </a:solidFill>
                <a:latin typeface="Calibri"/>
              </a:rPr>
              <a:t/>
            </a:r>
          </a:p>
          <a:p>
            <a:pPr algn="l">
              <a:spcBef>
                <a:spcPts val="400"/>
              </a:spcBef>
            </a:pPr>
            <a:r>
              <a:rPr sz="1400" b="0" i="1">
                <a:solidFill>
                  <a:srgbClr val="88A890"/>
                </a:solidFill>
                <a:latin typeface="Calibri"/>
              </a:rPr>
              <a:t>Industrial civilisation built with blocks.</a:t>
            </a:r>
          </a:p>
          <a:p>
            <a:pPr algn="l">
              <a:spcBef>
                <a:spcPts val="200"/>
              </a:spcBef>
            </a:pPr>
            <a:r>
              <a:rPr sz="1400" b="0" i="1">
                <a:solidFill>
                  <a:srgbClr val="88A890"/>
                </a:solidFill>
                <a:latin typeface="Calibri"/>
              </a:rPr>
              <a:t>The next civilisation will build with living systems.</a:t>
            </a:r>
          </a:p>
        </p:txBody>
      </p:sp>
    </p:spTree>
  </p:cSld>
  <p:clrMapOvr>
    <a:masterClrMapping/>
  </p:clrMapOvr>
</p:sld>
</file>

<file path=ppt/slides/slide5.xml><?xml version="1.0" encoding="utf-8"?>
<p:sld xmlns:a="http://schemas.openxmlformats.org/drawingml/2006/main" xmlns:p="http://schemas.openxmlformats.org/presentationml/2006/main" xmlns:r="http://schemas.openxmlformats.org/officeDocument/2006/relationships">
  <p:cSld>
    <p:bg>
      <p:bgPr>
        <a:solidFill>
          <a:srgbClr val="0A180E"/>
        </a:solidFill>
        <a:effectLst/>
      </p:bgPr>
    </p:bg>
    <p:spTree>
      <p:nvGrpSpPr>
        <p:cNvPr id="1" name=""/>
        <p:cNvGrpSpPr/>
        <p:nvPr/>
      </p:nvGrpSpPr>
      <p:grpSpPr/>
      <p:pic>
        <p:nvPicPr>
          <p:cNvPr id="2" name="Picture 1" descr="ChatGPT Image Mar 6, 2026, 02_34_47 PM.png"/>
          <p:cNvPicPr>
            <a:picLocks noChangeAspect="1"/>
          </p:cNvPicPr>
          <p:nvPr/>
        </p:nvPicPr>
        <p:blipFill>
          <a:blip r:embed="rId2"/>
          <a:stretch>
            <a:fillRect/>
          </a:stretch>
        </p:blipFill>
        <p:spPr>
          <a:xfrm>
            <a:off x="0" y="0"/>
            <a:ext cx="12188952" cy="6858000"/>
          </a:xfrm>
          <a:prstGeom prst="rect">
            <a:avLst/>
          </a:prstGeom>
        </p:spPr>
      </p:pic>
      <p:sp>
        <p:nvSpPr>
          <p:cNvPr id="3" name="Rectangle 2"/>
          <p:cNvSpPr/>
          <p:nvPr/>
        </p:nvSpPr>
        <p:spPr>
          <a:xfrm>
            <a:off x="0" y="0"/>
            <a:ext cx="12188952" cy="457200"/>
          </a:xfrm>
          <a:prstGeom prst="rect">
            <a:avLst/>
          </a:prstGeom>
          <a:solidFill>
            <a:srgbClr val="0A180E">
              <a:alpha val="8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TextBox 3"/>
          <p:cNvSpPr txBox="1"/>
          <p:nvPr/>
        </p:nvSpPr>
        <p:spPr>
          <a:xfrm>
            <a:off x="365760" y="64008"/>
            <a:ext cx="9144000" cy="347472"/>
          </a:xfrm>
          <a:prstGeom prst="rect">
            <a:avLst/>
          </a:prstGeom>
          <a:noFill/>
          <a:ln>
            <a:noFill/>
          </a:ln>
        </p:spPr>
        <p:txBody>
          <a:bodyPr wrap="square">
            <a:spAutoFit/>
          </a:bodyPr>
          <a:lstStyle/>
          <a:p>
            <a:pPr algn="l">
              <a:spcBef>
                <a:spcPts val="0"/>
              </a:spcBef>
            </a:pPr>
            <a:r>
              <a:rPr sz="1100" b="1" i="0">
                <a:solidFill>
                  <a:srgbClr val="52B788"/>
                </a:solidFill>
                <a:latin typeface="Calibri"/>
              </a:rPr>
              <a:t>04  THE SOLUTION  ·  Living Works Biological Design Platform</a:t>
            </a:r>
          </a:p>
        </p:txBody>
      </p:sp>
    </p:spTree>
  </p:cSld>
  <p:clrMapOvr>
    <a:masterClrMapping/>
  </p:clrMapOvr>
</p:sld>
</file>

<file path=ppt/slides/slide6.xml><?xml version="1.0" encoding="utf-8"?>
<p:sld xmlns:a="http://schemas.openxmlformats.org/drawingml/2006/main" xmlns:p="http://schemas.openxmlformats.org/presentationml/2006/main" xmlns:r="http://schemas.openxmlformats.org/officeDocument/2006/relationships">
  <p:cSld>
    <p:bg>
      <p:bgPr>
        <a:solidFill>
          <a:srgbClr val="0A180E"/>
        </a:solidFill>
        <a:effectLst/>
      </p:bgPr>
    </p:bg>
    <p:spTree>
      <p:nvGrpSpPr>
        <p:cNvPr id="1" name=""/>
        <p:cNvGrpSpPr/>
        <p:nvPr/>
      </p:nvGrpSpPr>
      <p:grpSpPr/>
      <p:pic>
        <p:nvPicPr>
          <p:cNvPr id="2" name="Picture 1" descr="07_mycelium_dome_3d.png"/>
          <p:cNvPicPr>
            <a:picLocks noChangeAspect="1"/>
          </p:cNvPicPr>
          <p:nvPr/>
        </p:nvPicPr>
        <p:blipFill>
          <a:blip r:embed="rId2"/>
          <a:stretch>
            <a:fillRect/>
          </a:stretch>
        </p:blipFill>
        <p:spPr>
          <a:xfrm>
            <a:off x="6949440" y="0"/>
            <a:ext cx="5239512" cy="6858000"/>
          </a:xfrm>
          <a:prstGeom prst="rect">
            <a:avLst/>
          </a:prstGeom>
        </p:spPr>
      </p:pic>
      <p:sp>
        <p:nvSpPr>
          <p:cNvPr id="3" name="Rectangle 2"/>
          <p:cNvSpPr/>
          <p:nvPr/>
        </p:nvSpPr>
        <p:spPr>
          <a:xfrm>
            <a:off x="0" y="0"/>
            <a:ext cx="7132320" cy="6858000"/>
          </a:xfrm>
          <a:prstGeom prst="rect">
            <a:avLst/>
          </a:prstGeom>
          <a:solidFill>
            <a:srgbClr val="0F221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Rectangle 3"/>
          <p:cNvSpPr/>
          <p:nvPr/>
        </p:nvSpPr>
        <p:spPr>
          <a:xfrm>
            <a:off x="0" y="0"/>
            <a:ext cx="64008" cy="6858000"/>
          </a:xfrm>
          <a:prstGeom prst="rect">
            <a:avLst/>
          </a:prstGeom>
          <a:solidFill>
            <a:srgbClr val="52B78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5" name="TextBox 4"/>
          <p:cNvSpPr txBox="1"/>
          <p:nvPr/>
        </p:nvSpPr>
        <p:spPr>
          <a:xfrm>
            <a:off x="365760" y="274320"/>
            <a:ext cx="6492240" cy="320040"/>
          </a:xfrm>
          <a:prstGeom prst="rect">
            <a:avLst/>
          </a:prstGeom>
          <a:noFill/>
          <a:ln>
            <a:noFill/>
          </a:ln>
        </p:spPr>
        <p:txBody>
          <a:bodyPr wrap="square">
            <a:spAutoFit/>
          </a:bodyPr>
          <a:lstStyle/>
          <a:p>
            <a:pPr algn="l">
              <a:spcBef>
                <a:spcPts val="0"/>
              </a:spcBef>
            </a:pPr>
            <a:r>
              <a:rPr sz="1100" b="1" i="0">
                <a:solidFill>
                  <a:srgbClr val="52B788"/>
                </a:solidFill>
                <a:latin typeface="Calibri"/>
              </a:rPr>
              <a:t>05  CORE TECHNOLOGY</a:t>
            </a:r>
          </a:p>
        </p:txBody>
      </p:sp>
      <p:sp>
        <p:nvSpPr>
          <p:cNvPr id="6" name="TextBox 5"/>
          <p:cNvSpPr txBox="1"/>
          <p:nvPr/>
        </p:nvSpPr>
        <p:spPr>
          <a:xfrm>
            <a:off x="365760" y="640080"/>
            <a:ext cx="6492240" cy="1188720"/>
          </a:xfrm>
          <a:prstGeom prst="rect">
            <a:avLst/>
          </a:prstGeom>
          <a:noFill/>
          <a:ln>
            <a:noFill/>
          </a:ln>
        </p:spPr>
        <p:txBody>
          <a:bodyPr wrap="square">
            <a:spAutoFit/>
          </a:bodyPr>
          <a:lstStyle/>
          <a:p>
            <a:pPr algn="l">
              <a:spcBef>
                <a:spcPts val="200"/>
              </a:spcBef>
            </a:pPr>
            <a:r>
              <a:rPr sz="3800" b="1" i="0">
                <a:solidFill>
                  <a:srgbClr val="FFFFFF"/>
                </a:solidFill>
                <a:latin typeface="Calibri Light"/>
              </a:rPr>
              <a:t>Morphogenesis Engine</a:t>
            </a:r>
          </a:p>
        </p:txBody>
      </p:sp>
      <p:sp>
        <p:nvSpPr>
          <p:cNvPr id="7" name="Rectangle 6"/>
          <p:cNvSpPr/>
          <p:nvPr/>
        </p:nvSpPr>
        <p:spPr>
          <a:xfrm>
            <a:off x="365760" y="1874519"/>
            <a:ext cx="2286000" cy="41148"/>
          </a:xfrm>
          <a:prstGeom prst="rect">
            <a:avLst/>
          </a:prstGeom>
          <a:solidFill>
            <a:srgbClr val="52B78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8" name="TextBox 7"/>
          <p:cNvSpPr txBox="1"/>
          <p:nvPr/>
        </p:nvSpPr>
        <p:spPr>
          <a:xfrm>
            <a:off x="365760" y="2011680"/>
            <a:ext cx="6492240" cy="4572000"/>
          </a:xfrm>
          <a:prstGeom prst="rect">
            <a:avLst/>
          </a:prstGeom>
          <a:noFill/>
          <a:ln>
            <a:noFill/>
          </a:ln>
        </p:spPr>
        <p:txBody>
          <a:bodyPr wrap="square">
            <a:spAutoFit/>
          </a:bodyPr>
          <a:lstStyle/>
          <a:p>
            <a:pPr algn="l">
              <a:spcBef>
                <a:spcPts val="600"/>
              </a:spcBef>
            </a:pPr>
            <a:r>
              <a:rPr sz="1700" b="0" i="0">
                <a:solidFill>
                  <a:srgbClr val="D8F3DC"/>
                </a:solidFill>
                <a:latin typeface="Calibri"/>
              </a:rPr>
              <a:t>3D simulation of biological growth — predicting how living structures
develop before committing to biological processes.</a:t>
            </a:r>
          </a:p>
          <a:p>
            <a:pPr algn="l">
              <a:spcBef>
                <a:spcPts val="0"/>
              </a:spcBef>
            </a:pPr>
            <a:r>
              <a:rPr sz="500" b="0" i="0">
                <a:solidFill>
                  <a:srgbClr val="FFFFFF"/>
                </a:solidFill>
                <a:latin typeface="Calibri"/>
              </a:rPr>
              <a:t/>
            </a:r>
          </a:p>
          <a:p>
            <a:pPr algn="l">
              <a:spcBef>
                <a:spcPts val="0"/>
              </a:spcBef>
            </a:pPr>
            <a:r>
              <a:rPr sz="500" b="0" i="0">
                <a:solidFill>
                  <a:srgbClr val="FFFFFF"/>
                </a:solidFill>
                <a:latin typeface="Calibri"/>
              </a:rPr>
              <a:t/>
            </a:r>
          </a:p>
          <a:p>
            <a:pPr algn="l">
              <a:spcBef>
                <a:spcPts val="1000"/>
              </a:spcBef>
            </a:pPr>
            <a:r>
              <a:rPr sz="1500" b="1" i="0">
                <a:solidFill>
                  <a:srgbClr val="95D5B2"/>
                </a:solidFill>
                <a:latin typeface="Calibri"/>
              </a:rPr>
              <a:t>Capabilities:</a:t>
            </a:r>
          </a:p>
          <a:p>
            <a:pPr algn="l">
              <a:spcBef>
                <a:spcPts val="0"/>
              </a:spcBef>
            </a:pPr>
            <a:r>
              <a:rPr sz="500" b="0" i="0">
                <a:solidFill>
                  <a:srgbClr val="FFFFFF"/>
                </a:solidFill>
                <a:latin typeface="Calibri"/>
              </a:rPr>
              <a:t/>
            </a:r>
          </a:p>
          <a:p>
            <a:pPr algn="l">
              <a:spcBef>
                <a:spcPts val="500"/>
              </a:spcBef>
            </a:pPr>
            <a:r>
              <a:rPr sz="1700" b="0" i="0">
                <a:solidFill>
                  <a:srgbClr val="FFFFFF"/>
                </a:solidFill>
                <a:latin typeface="Calibri"/>
              </a:rPr>
              <a:t>•  Branching systems — trees, coral, vasculature, fungal networks</a:t>
            </a:r>
          </a:p>
          <a:p>
            <a:pPr algn="l">
              <a:spcBef>
                <a:spcPts val="500"/>
              </a:spcBef>
            </a:pPr>
            <a:r>
              <a:rPr sz="1700" b="0" i="0">
                <a:solidFill>
                  <a:srgbClr val="FFFFFF"/>
                </a:solidFill>
                <a:latin typeface="Calibri"/>
              </a:rPr>
              <a:t>•  Nutrient diffusion and resource gradient modelling</a:t>
            </a:r>
          </a:p>
          <a:p>
            <a:pPr algn="l">
              <a:spcBef>
                <a:spcPts val="500"/>
              </a:spcBef>
            </a:pPr>
            <a:r>
              <a:rPr sz="1700" b="0" i="0">
                <a:solidFill>
                  <a:srgbClr val="FFFFFF"/>
                </a:solidFill>
                <a:latin typeface="Calibri"/>
              </a:rPr>
              <a:t>•  Agent-based cellular growth rules</a:t>
            </a:r>
          </a:p>
          <a:p>
            <a:pPr algn="l">
              <a:spcBef>
                <a:spcPts val="500"/>
              </a:spcBef>
            </a:pPr>
            <a:r>
              <a:rPr sz="1700" b="0" i="0">
                <a:solidFill>
                  <a:srgbClr val="FFFFFF"/>
                </a:solidFill>
                <a:latin typeface="Calibri"/>
              </a:rPr>
              <a:t>•  Biomechanical forces and structural load feedback</a:t>
            </a:r>
          </a:p>
          <a:p>
            <a:pPr algn="l">
              <a:spcBef>
                <a:spcPts val="0"/>
              </a:spcBef>
            </a:pPr>
            <a:r>
              <a:rPr sz="500" b="0" i="0">
                <a:solidFill>
                  <a:srgbClr val="FFFFFF"/>
                </a:solidFill>
                <a:latin typeface="Calibri"/>
              </a:rPr>
              <a:t/>
            </a:r>
          </a:p>
          <a:p>
            <a:pPr algn="l">
              <a:spcBef>
                <a:spcPts val="1000"/>
              </a:spcBef>
            </a:pPr>
            <a:r>
              <a:rPr sz="1500" b="1" i="0">
                <a:solidFill>
                  <a:srgbClr val="95D5B2"/>
                </a:solidFill>
                <a:latin typeface="Calibri"/>
              </a:rPr>
              <a:t>Outputs:</a:t>
            </a:r>
          </a:p>
          <a:p>
            <a:pPr algn="l">
              <a:spcBef>
                <a:spcPts val="0"/>
              </a:spcBef>
            </a:pPr>
            <a:r>
              <a:rPr sz="500" b="0" i="0">
                <a:solidFill>
                  <a:srgbClr val="FFFFFF"/>
                </a:solidFill>
                <a:latin typeface="Calibri"/>
              </a:rPr>
              <a:t/>
            </a:r>
          </a:p>
          <a:p>
            <a:pPr algn="l">
              <a:spcBef>
                <a:spcPts val="500"/>
              </a:spcBef>
            </a:pPr>
            <a:r>
              <a:rPr sz="1700" b="0" i="0">
                <a:solidFill>
                  <a:srgbClr val="FFFFFF"/>
                </a:solidFill>
                <a:latin typeface="Calibri"/>
              </a:rPr>
              <a:t>•  3D growth models  ·  Gene pathway suggestions  ·  Growth predictions</a:t>
            </a:r>
          </a:p>
        </p:txBody>
      </p:sp>
      <p:sp>
        <p:nvSpPr>
          <p:cNvPr id="9" name="TextBox 8"/>
          <p:cNvSpPr txBox="1"/>
          <p:nvPr/>
        </p:nvSpPr>
        <p:spPr>
          <a:xfrm>
            <a:off x="7040880" y="6446520"/>
            <a:ext cx="4937760" cy="365760"/>
          </a:xfrm>
          <a:prstGeom prst="rect">
            <a:avLst/>
          </a:prstGeom>
          <a:noFill/>
          <a:ln>
            <a:noFill/>
          </a:ln>
        </p:spPr>
        <p:txBody>
          <a:bodyPr wrap="square">
            <a:spAutoFit/>
          </a:bodyPr>
          <a:lstStyle/>
          <a:p>
            <a:pPr algn="l">
              <a:spcBef>
                <a:spcPts val="200"/>
              </a:spcBef>
            </a:pPr>
            <a:r>
              <a:rPr sz="1100" b="0" i="1">
                <a:solidFill>
                  <a:srgbClr val="88A890"/>
                </a:solidFill>
                <a:latin typeface="Calibri"/>
              </a:rPr>
              <a:t>Mycelium Dome — 3D Living Architecture</a:t>
            </a:r>
          </a:p>
        </p:txBody>
      </p:sp>
    </p:spTree>
  </p:cSld>
  <p:clrMapOvr>
    <a:masterClrMapping/>
  </p:clrMapOvr>
</p:sld>
</file>

<file path=ppt/slides/slide7.xml><?xml version="1.0" encoding="utf-8"?>
<p:sld xmlns:a="http://schemas.openxmlformats.org/drawingml/2006/main" xmlns:p="http://schemas.openxmlformats.org/presentationml/2006/main" xmlns:r="http://schemas.openxmlformats.org/officeDocument/2006/relationships">
  <p:cSld>
    <p:bg>
      <p:bgPr>
        <a:solidFill>
          <a:srgbClr val="0A180E"/>
        </a:solidFill>
        <a:effectLst/>
      </p:bgPr>
    </p:bg>
    <p:spTree>
      <p:nvGrpSpPr>
        <p:cNvPr id="1" name=""/>
        <p:cNvGrpSpPr/>
        <p:nvPr/>
      </p:nvGrpSpPr>
      <p:grpSpPr/>
      <p:pic>
        <p:nvPicPr>
          <p:cNvPr id="2" name="Picture 1" descr="frame_0070.png"/>
          <p:cNvPicPr>
            <a:picLocks noChangeAspect="1"/>
          </p:cNvPicPr>
          <p:nvPr/>
        </p:nvPicPr>
        <p:blipFill>
          <a:blip r:embed="rId2"/>
          <a:stretch>
            <a:fillRect/>
          </a:stretch>
        </p:blipFill>
        <p:spPr>
          <a:xfrm>
            <a:off x="0" y="0"/>
            <a:ext cx="5303520" cy="6858000"/>
          </a:xfrm>
          <a:prstGeom prst="rect">
            <a:avLst/>
          </a:prstGeom>
        </p:spPr>
      </p:pic>
      <p:sp>
        <p:nvSpPr>
          <p:cNvPr id="3" name="Rectangle 2"/>
          <p:cNvSpPr/>
          <p:nvPr/>
        </p:nvSpPr>
        <p:spPr>
          <a:xfrm>
            <a:off x="5120640" y="0"/>
            <a:ext cx="7068312" cy="6858000"/>
          </a:xfrm>
          <a:prstGeom prst="rect">
            <a:avLst/>
          </a:prstGeom>
          <a:solidFill>
            <a:srgbClr val="0F221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Rectangle 3"/>
          <p:cNvSpPr/>
          <p:nvPr/>
        </p:nvSpPr>
        <p:spPr>
          <a:xfrm>
            <a:off x="12124944" y="0"/>
            <a:ext cx="64008" cy="6858000"/>
          </a:xfrm>
          <a:prstGeom prst="rect">
            <a:avLst/>
          </a:prstGeom>
          <a:solidFill>
            <a:srgbClr val="52B78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5" name="TextBox 4"/>
          <p:cNvSpPr txBox="1"/>
          <p:nvPr/>
        </p:nvSpPr>
        <p:spPr>
          <a:xfrm>
            <a:off x="5486400" y="274320"/>
            <a:ext cx="6400800" cy="320040"/>
          </a:xfrm>
          <a:prstGeom prst="rect">
            <a:avLst/>
          </a:prstGeom>
          <a:noFill/>
          <a:ln>
            <a:noFill/>
          </a:ln>
        </p:spPr>
        <p:txBody>
          <a:bodyPr wrap="square">
            <a:spAutoFit/>
          </a:bodyPr>
          <a:lstStyle/>
          <a:p>
            <a:pPr algn="l">
              <a:spcBef>
                <a:spcPts val="0"/>
              </a:spcBef>
            </a:pPr>
            <a:r>
              <a:rPr sz="1100" b="1" i="0">
                <a:solidFill>
                  <a:srgbClr val="52B788"/>
                </a:solidFill>
                <a:latin typeface="Calibri"/>
              </a:rPr>
              <a:t>06  CORE TECHNOLOGY</a:t>
            </a:r>
          </a:p>
        </p:txBody>
      </p:sp>
      <p:sp>
        <p:nvSpPr>
          <p:cNvPr id="6" name="TextBox 5"/>
          <p:cNvSpPr txBox="1"/>
          <p:nvPr/>
        </p:nvSpPr>
        <p:spPr>
          <a:xfrm>
            <a:off x="5486400" y="640080"/>
            <a:ext cx="6400800" cy="1280160"/>
          </a:xfrm>
          <a:prstGeom prst="rect">
            <a:avLst/>
          </a:prstGeom>
          <a:noFill/>
          <a:ln>
            <a:noFill/>
          </a:ln>
        </p:spPr>
        <p:txBody>
          <a:bodyPr wrap="square">
            <a:spAutoFit/>
          </a:bodyPr>
          <a:lstStyle/>
          <a:p>
            <a:pPr algn="l">
              <a:spcBef>
                <a:spcPts val="200"/>
              </a:spcBef>
            </a:pPr>
            <a:r>
              <a:rPr sz="3600" b="1" i="0">
                <a:solidFill>
                  <a:srgbClr val="FFFFFF"/>
                </a:solidFill>
                <a:latin typeface="Calibri Light"/>
              </a:rPr>
              <a:t>AI Biological
Design Interface</a:t>
            </a:r>
          </a:p>
        </p:txBody>
      </p:sp>
      <p:sp>
        <p:nvSpPr>
          <p:cNvPr id="7" name="Rectangle 6"/>
          <p:cNvSpPr/>
          <p:nvPr/>
        </p:nvSpPr>
        <p:spPr>
          <a:xfrm>
            <a:off x="5486400" y="1965960"/>
            <a:ext cx="2286000" cy="41148"/>
          </a:xfrm>
          <a:prstGeom prst="rect">
            <a:avLst/>
          </a:prstGeom>
          <a:solidFill>
            <a:srgbClr val="52B78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8" name="TextBox 7"/>
          <p:cNvSpPr txBox="1"/>
          <p:nvPr/>
        </p:nvSpPr>
        <p:spPr>
          <a:xfrm>
            <a:off x="5486400" y="2148840"/>
            <a:ext cx="6309360" cy="1005840"/>
          </a:xfrm>
          <a:prstGeom prst="rect">
            <a:avLst/>
          </a:prstGeom>
          <a:noFill/>
          <a:ln>
            <a:noFill/>
          </a:ln>
        </p:spPr>
        <p:txBody>
          <a:bodyPr wrap="square">
            <a:spAutoFit/>
          </a:bodyPr>
          <a:lstStyle/>
          <a:p>
            <a:pPr algn="l">
              <a:spcBef>
                <a:spcPts val="600"/>
              </a:spcBef>
            </a:pPr>
            <a:r>
              <a:rPr sz="1700" b="0" i="0">
                <a:solidFill>
                  <a:srgbClr val="D8F3DC"/>
                </a:solidFill>
                <a:latin typeface="Calibri"/>
              </a:rPr>
              <a:t>Natural language → biological design.
Describe what you want to grow. The system generates the biology.</a:t>
            </a:r>
          </a:p>
        </p:txBody>
      </p:sp>
      <p:sp>
        <p:nvSpPr>
          <p:cNvPr id="9" name="Rectangle 8"/>
          <p:cNvSpPr/>
          <p:nvPr/>
        </p:nvSpPr>
        <p:spPr>
          <a:xfrm>
            <a:off x="5486400" y="3246120"/>
            <a:ext cx="6309360" cy="960120"/>
          </a:xfrm>
          <a:prstGeom prst="rect">
            <a:avLst/>
          </a:prstGeom>
          <a:solidFill>
            <a:srgbClr val="2D6A4F">
              <a:alpha val="5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10" name="TextBox 9"/>
          <p:cNvSpPr txBox="1"/>
          <p:nvPr/>
        </p:nvSpPr>
        <p:spPr>
          <a:xfrm>
            <a:off x="5623560" y="3337560"/>
            <a:ext cx="6035040" cy="777240"/>
          </a:xfrm>
          <a:prstGeom prst="rect">
            <a:avLst/>
          </a:prstGeom>
          <a:noFill/>
          <a:ln>
            <a:noFill/>
          </a:ln>
        </p:spPr>
        <p:txBody>
          <a:bodyPr wrap="square">
            <a:spAutoFit/>
          </a:bodyPr>
          <a:lstStyle/>
          <a:p>
            <a:pPr algn="ctr">
              <a:spcBef>
                <a:spcPts val="400"/>
              </a:spcBef>
            </a:pPr>
            <a:r>
              <a:rPr sz="1500" b="0" i="1">
                <a:solidFill>
                  <a:srgbClr val="D8F3DC"/>
                </a:solidFill>
                <a:latin typeface="Calibri"/>
              </a:rPr>
              <a:t>"Design a branching structure optimised for wind resistance
and water collection."</a:t>
            </a:r>
          </a:p>
        </p:txBody>
      </p:sp>
      <p:sp>
        <p:nvSpPr>
          <p:cNvPr id="11" name="TextBox 10"/>
          <p:cNvSpPr txBox="1"/>
          <p:nvPr/>
        </p:nvSpPr>
        <p:spPr>
          <a:xfrm>
            <a:off x="5486400" y="4343400"/>
            <a:ext cx="6309360" cy="2286000"/>
          </a:xfrm>
          <a:prstGeom prst="rect">
            <a:avLst/>
          </a:prstGeom>
          <a:noFill/>
          <a:ln>
            <a:noFill/>
          </a:ln>
        </p:spPr>
        <p:txBody>
          <a:bodyPr wrap="square">
            <a:spAutoFit/>
          </a:bodyPr>
          <a:lstStyle/>
          <a:p>
            <a:pPr algn="l">
              <a:spcBef>
                <a:spcPts val="1000"/>
              </a:spcBef>
            </a:pPr>
            <a:r>
              <a:rPr sz="1500" b="1" i="0">
                <a:solidFill>
                  <a:srgbClr val="95D5B2"/>
                </a:solidFill>
                <a:latin typeface="Calibri"/>
              </a:rPr>
              <a:t>System outputs:</a:t>
            </a:r>
          </a:p>
          <a:p>
            <a:pPr algn="l">
              <a:spcBef>
                <a:spcPts val="0"/>
              </a:spcBef>
            </a:pPr>
            <a:r>
              <a:rPr sz="500" b="0" i="0">
                <a:solidFill>
                  <a:srgbClr val="FFFFFF"/>
                </a:solidFill>
                <a:latin typeface="Calibri"/>
              </a:rPr>
              <a:t/>
            </a:r>
          </a:p>
          <a:p>
            <a:pPr algn="l">
              <a:spcBef>
                <a:spcPts val="500"/>
              </a:spcBef>
            </a:pPr>
            <a:r>
              <a:rPr sz="1700" b="0" i="0">
                <a:solidFill>
                  <a:srgbClr val="FFFFFF"/>
                </a:solidFill>
                <a:latin typeface="Calibri"/>
              </a:rPr>
              <a:t>•  3D growth models</a:t>
            </a:r>
          </a:p>
          <a:p>
            <a:pPr algn="l">
              <a:spcBef>
                <a:spcPts val="500"/>
              </a:spcBef>
            </a:pPr>
            <a:r>
              <a:rPr sz="1700" b="0" i="0">
                <a:solidFill>
                  <a:srgbClr val="FFFFFF"/>
                </a:solidFill>
                <a:latin typeface="Calibri"/>
              </a:rPr>
              <a:t>•  Gene pathway suggestions</a:t>
            </a:r>
          </a:p>
          <a:p>
            <a:pPr algn="l">
              <a:spcBef>
                <a:spcPts val="500"/>
              </a:spcBef>
            </a:pPr>
            <a:r>
              <a:rPr sz="1700" b="0" i="0">
                <a:solidFill>
                  <a:srgbClr val="FFFFFF"/>
                </a:solidFill>
                <a:latin typeface="Calibri"/>
              </a:rPr>
              <a:t>•  Structural simulations</a:t>
            </a:r>
          </a:p>
          <a:p>
            <a:pPr algn="l">
              <a:spcBef>
                <a:spcPts val="500"/>
              </a:spcBef>
            </a:pPr>
            <a:r>
              <a:rPr sz="1700" b="0" i="0">
                <a:solidFill>
                  <a:srgbClr val="FFFFFF"/>
                </a:solidFill>
                <a:latin typeface="Calibri"/>
              </a:rPr>
              <a:t>•  Biological design specification ready for lab testing</a:t>
            </a:r>
          </a:p>
        </p:txBody>
      </p:sp>
      <p:sp>
        <p:nvSpPr>
          <p:cNvPr id="12" name="TextBox 11"/>
          <p:cNvSpPr txBox="1"/>
          <p:nvPr/>
        </p:nvSpPr>
        <p:spPr>
          <a:xfrm>
            <a:off x="91440" y="6446520"/>
            <a:ext cx="4937760" cy="365760"/>
          </a:xfrm>
          <a:prstGeom prst="rect">
            <a:avLst/>
          </a:prstGeom>
          <a:noFill/>
          <a:ln>
            <a:noFill/>
          </a:ln>
        </p:spPr>
        <p:txBody>
          <a:bodyPr wrap="square">
            <a:spAutoFit/>
          </a:bodyPr>
          <a:lstStyle/>
          <a:p>
            <a:pPr algn="l">
              <a:spcBef>
                <a:spcPts val="200"/>
              </a:spcBef>
            </a:pPr>
            <a:r>
              <a:rPr sz="1100" b="0" i="1">
                <a:solidFill>
                  <a:srgbClr val="88A890"/>
                </a:solidFill>
                <a:latin typeface="Calibri"/>
              </a:rPr>
              <a:t>Morphogenetic growth simulation — Living Works engine</a:t>
            </a:r>
          </a:p>
        </p:txBody>
      </p:sp>
    </p:spTree>
  </p:cSld>
  <p:clrMapOvr>
    <a:masterClrMapping/>
  </p:clrMapOvr>
</p:sld>
</file>

<file path=ppt/slides/slide8.xml><?xml version="1.0" encoding="utf-8"?>
<p:sld xmlns:a="http://schemas.openxmlformats.org/drawingml/2006/main" xmlns:p="http://schemas.openxmlformats.org/presentationml/2006/main" xmlns:r="http://schemas.openxmlformats.org/officeDocument/2006/relationships">
  <p:cSld>
    <p:bg>
      <p:bgPr>
        <a:solidFill>
          <a:srgbClr val="0A180E"/>
        </a:solidFill>
        <a:effectLst/>
      </p:bgPr>
    </p:bg>
    <p:spTree>
      <p:nvGrpSpPr>
        <p:cNvPr id="1" name=""/>
        <p:cNvGrpSpPr/>
        <p:nvPr/>
      </p:nvGrpSpPr>
      <p:grpSpPr/>
      <p:pic>
        <p:nvPicPr>
          <p:cNvPr id="2" name="Picture 1" descr="04_branching_tree_structure.png"/>
          <p:cNvPicPr>
            <a:picLocks noChangeAspect="1"/>
          </p:cNvPicPr>
          <p:nvPr/>
        </p:nvPicPr>
        <p:blipFill>
          <a:blip r:embed="rId2"/>
          <a:stretch>
            <a:fillRect/>
          </a:stretch>
        </p:blipFill>
        <p:spPr>
          <a:xfrm>
            <a:off x="6858000" y="0"/>
            <a:ext cx="5330952" cy="6858000"/>
          </a:xfrm>
          <a:prstGeom prst="rect">
            <a:avLst/>
          </a:prstGeom>
        </p:spPr>
      </p:pic>
      <p:sp>
        <p:nvSpPr>
          <p:cNvPr id="3" name="Rectangle 2"/>
          <p:cNvSpPr/>
          <p:nvPr/>
        </p:nvSpPr>
        <p:spPr>
          <a:xfrm>
            <a:off x="0" y="0"/>
            <a:ext cx="7040880" cy="6858000"/>
          </a:xfrm>
          <a:prstGeom prst="rect">
            <a:avLst/>
          </a:prstGeom>
          <a:solidFill>
            <a:srgbClr val="0F221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Rectangle 3"/>
          <p:cNvSpPr/>
          <p:nvPr/>
        </p:nvSpPr>
        <p:spPr>
          <a:xfrm>
            <a:off x="0" y="0"/>
            <a:ext cx="64008" cy="6858000"/>
          </a:xfrm>
          <a:prstGeom prst="rect">
            <a:avLst/>
          </a:prstGeom>
          <a:solidFill>
            <a:srgbClr val="52B78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5" name="TextBox 4"/>
          <p:cNvSpPr txBox="1"/>
          <p:nvPr/>
        </p:nvSpPr>
        <p:spPr>
          <a:xfrm>
            <a:off x="365760" y="274320"/>
            <a:ext cx="6400800" cy="320040"/>
          </a:xfrm>
          <a:prstGeom prst="rect">
            <a:avLst/>
          </a:prstGeom>
          <a:noFill/>
          <a:ln>
            <a:noFill/>
          </a:ln>
        </p:spPr>
        <p:txBody>
          <a:bodyPr wrap="square">
            <a:spAutoFit/>
          </a:bodyPr>
          <a:lstStyle/>
          <a:p>
            <a:pPr algn="l">
              <a:spcBef>
                <a:spcPts val="0"/>
              </a:spcBef>
            </a:pPr>
            <a:r>
              <a:rPr sz="1100" b="1" i="0">
                <a:solidFill>
                  <a:srgbClr val="52B788"/>
                </a:solidFill>
                <a:latin typeface="Calibri"/>
              </a:rPr>
              <a:t>07  CORE TECHNOLOGY</a:t>
            </a:r>
          </a:p>
        </p:txBody>
      </p:sp>
      <p:sp>
        <p:nvSpPr>
          <p:cNvPr id="6" name="TextBox 5"/>
          <p:cNvSpPr txBox="1"/>
          <p:nvPr/>
        </p:nvSpPr>
        <p:spPr>
          <a:xfrm>
            <a:off x="365760" y="640080"/>
            <a:ext cx="6400800" cy="1097280"/>
          </a:xfrm>
          <a:prstGeom prst="rect">
            <a:avLst/>
          </a:prstGeom>
          <a:noFill/>
          <a:ln>
            <a:noFill/>
          </a:ln>
        </p:spPr>
        <p:txBody>
          <a:bodyPr wrap="square">
            <a:spAutoFit/>
          </a:bodyPr>
          <a:lstStyle/>
          <a:p>
            <a:pPr algn="l">
              <a:spcBef>
                <a:spcPts val="200"/>
              </a:spcBef>
            </a:pPr>
            <a:r>
              <a:rPr sz="3800" b="1" i="0">
                <a:solidFill>
                  <a:srgbClr val="FFFFFF"/>
                </a:solidFill>
                <a:latin typeface="Calibri Light"/>
              </a:rPr>
              <a:t>BioCAD Platform</a:t>
            </a:r>
          </a:p>
        </p:txBody>
      </p:sp>
      <p:sp>
        <p:nvSpPr>
          <p:cNvPr id="7" name="Rectangle 6"/>
          <p:cNvSpPr/>
          <p:nvPr/>
        </p:nvSpPr>
        <p:spPr>
          <a:xfrm>
            <a:off x="365760" y="1783080"/>
            <a:ext cx="2286000" cy="41148"/>
          </a:xfrm>
          <a:prstGeom prst="rect">
            <a:avLst/>
          </a:prstGeom>
          <a:solidFill>
            <a:srgbClr val="52B78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8" name="TextBox 7"/>
          <p:cNvSpPr txBox="1"/>
          <p:nvPr/>
        </p:nvSpPr>
        <p:spPr>
          <a:xfrm>
            <a:off x="365760" y="1965960"/>
            <a:ext cx="6400800" cy="4663440"/>
          </a:xfrm>
          <a:prstGeom prst="rect">
            <a:avLst/>
          </a:prstGeom>
          <a:noFill/>
          <a:ln>
            <a:noFill/>
          </a:ln>
        </p:spPr>
        <p:txBody>
          <a:bodyPr wrap="square">
            <a:spAutoFit/>
          </a:bodyPr>
          <a:lstStyle/>
          <a:p>
            <a:pPr algn="l">
              <a:spcBef>
                <a:spcPts val="600"/>
              </a:spcBef>
            </a:pPr>
            <a:r>
              <a:rPr sz="1700" b="0" i="0">
                <a:solidFill>
                  <a:srgbClr val="D8F3DC"/>
                </a:solidFill>
                <a:latin typeface="Calibri"/>
              </a:rPr>
              <a:t>Computer-aided design for living systems.
The same design precision as AutoCAD — applied to biology.</a:t>
            </a:r>
          </a:p>
          <a:p>
            <a:pPr algn="l">
              <a:spcBef>
                <a:spcPts val="0"/>
              </a:spcBef>
            </a:pPr>
            <a:r>
              <a:rPr sz="500" b="0" i="0">
                <a:solidFill>
                  <a:srgbClr val="FFFFFF"/>
                </a:solidFill>
                <a:latin typeface="Calibri"/>
              </a:rPr>
              <a:t/>
            </a:r>
          </a:p>
          <a:p>
            <a:pPr algn="l">
              <a:spcBef>
                <a:spcPts val="0"/>
              </a:spcBef>
            </a:pPr>
            <a:r>
              <a:rPr sz="500" b="0" i="0">
                <a:solidFill>
                  <a:srgbClr val="FFFFFF"/>
                </a:solidFill>
                <a:latin typeface="Calibri"/>
              </a:rPr>
              <a:t/>
            </a:r>
          </a:p>
          <a:p>
            <a:pPr algn="l">
              <a:spcBef>
                <a:spcPts val="1000"/>
              </a:spcBef>
            </a:pPr>
            <a:r>
              <a:rPr sz="1500" b="1" i="0">
                <a:solidFill>
                  <a:srgbClr val="95D5B2"/>
                </a:solidFill>
                <a:latin typeface="Calibri"/>
              </a:rPr>
              <a:t>Design Tools:</a:t>
            </a:r>
          </a:p>
          <a:p>
            <a:pPr algn="l">
              <a:spcBef>
                <a:spcPts val="0"/>
              </a:spcBef>
            </a:pPr>
            <a:r>
              <a:rPr sz="500" b="0" i="0">
                <a:solidFill>
                  <a:srgbClr val="FFFFFF"/>
                </a:solidFill>
                <a:latin typeface="Calibri"/>
              </a:rPr>
              <a:t/>
            </a:r>
          </a:p>
          <a:p>
            <a:pPr algn="l">
              <a:spcBef>
                <a:spcPts val="500"/>
              </a:spcBef>
            </a:pPr>
            <a:r>
              <a:rPr sz="1700" b="0" i="0">
                <a:solidFill>
                  <a:srgbClr val="FFFFFF"/>
                </a:solidFill>
                <a:latin typeface="Calibri"/>
              </a:rPr>
              <a:t>•  Genome editing planning and visualisation</a:t>
            </a:r>
          </a:p>
          <a:p>
            <a:pPr algn="l">
              <a:spcBef>
                <a:spcPts val="500"/>
              </a:spcBef>
            </a:pPr>
            <a:r>
              <a:rPr sz="1700" b="0" i="0">
                <a:solidFill>
                  <a:srgbClr val="FFFFFF"/>
                </a:solidFill>
                <a:latin typeface="Calibri"/>
              </a:rPr>
              <a:t>•  Gene network and pathway design</a:t>
            </a:r>
          </a:p>
          <a:p>
            <a:pPr algn="l">
              <a:spcBef>
                <a:spcPts val="500"/>
              </a:spcBef>
            </a:pPr>
            <a:r>
              <a:rPr sz="1700" b="0" i="0">
                <a:solidFill>
                  <a:srgbClr val="FFFFFF"/>
                </a:solidFill>
                <a:latin typeface="Calibri"/>
              </a:rPr>
              <a:t>•  Tissue architecture modelling</a:t>
            </a:r>
          </a:p>
          <a:p>
            <a:pPr algn="l">
              <a:spcBef>
                <a:spcPts val="500"/>
              </a:spcBef>
            </a:pPr>
            <a:r>
              <a:rPr sz="1700" b="0" i="0">
                <a:solidFill>
                  <a:srgbClr val="FFFFFF"/>
                </a:solidFill>
                <a:latin typeface="Calibri"/>
              </a:rPr>
              <a:t>•  Ecosystem simulation environments</a:t>
            </a:r>
          </a:p>
          <a:p>
            <a:pPr algn="l">
              <a:spcBef>
                <a:spcPts val="500"/>
              </a:spcBef>
            </a:pPr>
            <a:r>
              <a:rPr sz="1700" b="0" i="0">
                <a:solidFill>
                  <a:srgbClr val="FFFFFF"/>
                </a:solidFill>
                <a:latin typeface="Calibri"/>
              </a:rPr>
              <a:t>•  Living materials library — mycelium · bacterial cellulose · plant scaffolds</a:t>
            </a:r>
          </a:p>
          <a:p>
            <a:pPr algn="l">
              <a:spcBef>
                <a:spcPts val="0"/>
              </a:spcBef>
            </a:pPr>
            <a:r>
              <a:rPr sz="500" b="0" i="0">
                <a:solidFill>
                  <a:srgbClr val="FFFFFF"/>
                </a:solidFill>
                <a:latin typeface="Calibri"/>
              </a:rPr>
              <a:t/>
            </a:r>
          </a:p>
          <a:p>
            <a:pPr algn="l">
              <a:spcBef>
                <a:spcPts val="0"/>
              </a:spcBef>
            </a:pPr>
            <a:r>
              <a:rPr sz="500" b="0" i="0">
                <a:solidFill>
                  <a:srgbClr val="FFFFFF"/>
                </a:solidFill>
                <a:latin typeface="Calibri"/>
              </a:rPr>
              <a:t/>
            </a:r>
          </a:p>
          <a:p>
            <a:pPr algn="l">
              <a:spcBef>
                <a:spcPts val="800"/>
              </a:spcBef>
            </a:pPr>
            <a:r>
              <a:rPr sz="1700" b="0" i="1">
                <a:solidFill>
                  <a:srgbClr val="E9C46A"/>
                </a:solidFill>
                <a:latin typeface="Calibri"/>
              </a:rPr>
              <a:t>"Like Autodesk for buildings · Unity for games · but for biology."</a:t>
            </a:r>
          </a:p>
        </p:txBody>
      </p:sp>
    </p:spTree>
  </p:cSld>
  <p:clrMapOvr>
    <a:masterClrMapping/>
  </p:clrMapOvr>
</p:sld>
</file>

<file path=ppt/slides/slide9.xml><?xml version="1.0" encoding="utf-8"?>
<p:sld xmlns:a="http://schemas.openxmlformats.org/drawingml/2006/main" xmlns:p="http://schemas.openxmlformats.org/presentationml/2006/main" xmlns:r="http://schemas.openxmlformats.org/officeDocument/2006/relationships">
  <p:cSld>
    <p:bg>
      <p:bgPr>
        <a:solidFill>
          <a:srgbClr val="0A180E"/>
        </a:solidFill>
        <a:effectLst/>
      </p:bgPr>
    </p:bg>
    <p:spTree>
      <p:nvGrpSpPr>
        <p:cNvPr id="1" name=""/>
        <p:cNvGrpSpPr/>
        <p:nvPr/>
      </p:nvGrpSpPr>
      <p:grpSpPr/>
      <p:pic>
        <p:nvPicPr>
          <p:cNvPr id="2" name="Picture 1" descr="ChatGPT Image Feb 28, 2026, 02_38_41 PM.png"/>
          <p:cNvPicPr>
            <a:picLocks noChangeAspect="1"/>
          </p:cNvPicPr>
          <p:nvPr/>
        </p:nvPicPr>
        <p:blipFill>
          <a:blip r:embed="rId2"/>
          <a:stretch>
            <a:fillRect/>
          </a:stretch>
        </p:blipFill>
        <p:spPr>
          <a:xfrm>
            <a:off x="0" y="0"/>
            <a:ext cx="12188952" cy="6858000"/>
          </a:xfrm>
          <a:prstGeom prst="rect">
            <a:avLst/>
          </a:prstGeom>
        </p:spPr>
      </p:pic>
      <p:sp>
        <p:nvSpPr>
          <p:cNvPr id="3" name="Rectangle 2"/>
          <p:cNvSpPr/>
          <p:nvPr/>
        </p:nvSpPr>
        <p:spPr>
          <a:xfrm>
            <a:off x="0" y="0"/>
            <a:ext cx="12188952" cy="1051560"/>
          </a:xfrm>
          <a:prstGeom prst="rect">
            <a:avLst/>
          </a:prstGeom>
          <a:solidFill>
            <a:srgbClr val="0A180E">
              <a:alpha val="78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Rectangle 3"/>
          <p:cNvSpPr/>
          <p:nvPr/>
        </p:nvSpPr>
        <p:spPr>
          <a:xfrm>
            <a:off x="0" y="6035040"/>
            <a:ext cx="12188952" cy="822960"/>
          </a:xfrm>
          <a:prstGeom prst="rect">
            <a:avLst/>
          </a:prstGeom>
          <a:solidFill>
            <a:srgbClr val="0A180E">
              <a:alpha val="82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5" name="TextBox 4"/>
          <p:cNvSpPr txBox="1"/>
          <p:nvPr/>
        </p:nvSpPr>
        <p:spPr>
          <a:xfrm>
            <a:off x="365760" y="64008"/>
            <a:ext cx="7315200" cy="347472"/>
          </a:xfrm>
          <a:prstGeom prst="rect">
            <a:avLst/>
          </a:prstGeom>
          <a:noFill/>
          <a:ln>
            <a:noFill/>
          </a:ln>
        </p:spPr>
        <p:txBody>
          <a:bodyPr wrap="square">
            <a:spAutoFit/>
          </a:bodyPr>
          <a:lstStyle/>
          <a:p>
            <a:pPr algn="l">
              <a:spcBef>
                <a:spcPts val="0"/>
              </a:spcBef>
            </a:pPr>
            <a:r>
              <a:rPr sz="1100" b="1" i="0">
                <a:solidFill>
                  <a:srgbClr val="52B788"/>
                </a:solidFill>
                <a:latin typeface="Calibri"/>
              </a:rPr>
              <a:t>08  APPLICATIONS</a:t>
            </a:r>
          </a:p>
        </p:txBody>
      </p:sp>
      <p:sp>
        <p:nvSpPr>
          <p:cNvPr id="6" name="TextBox 5"/>
          <p:cNvSpPr txBox="1"/>
          <p:nvPr/>
        </p:nvSpPr>
        <p:spPr>
          <a:xfrm>
            <a:off x="365760" y="411480"/>
            <a:ext cx="8229600" cy="640080"/>
          </a:xfrm>
          <a:prstGeom prst="rect">
            <a:avLst/>
          </a:prstGeom>
          <a:noFill/>
          <a:ln>
            <a:noFill/>
          </a:ln>
        </p:spPr>
        <p:txBody>
          <a:bodyPr wrap="square">
            <a:spAutoFit/>
          </a:bodyPr>
          <a:lstStyle/>
          <a:p>
            <a:pPr algn="l">
              <a:spcBef>
                <a:spcPts val="200"/>
              </a:spcBef>
            </a:pPr>
            <a:r>
              <a:rPr sz="4000" b="1" i="0">
                <a:solidFill>
                  <a:srgbClr val="FFFFFF"/>
                </a:solidFill>
                <a:latin typeface="Calibri Light"/>
              </a:rPr>
              <a:t>Living Architecture</a:t>
            </a:r>
          </a:p>
        </p:txBody>
      </p:sp>
      <p:sp>
        <p:nvSpPr>
          <p:cNvPr id="7" name="TextBox 6"/>
          <p:cNvSpPr txBox="1"/>
          <p:nvPr/>
        </p:nvSpPr>
        <p:spPr>
          <a:xfrm>
            <a:off x="365760" y="6108192"/>
            <a:ext cx="11457432" cy="640080"/>
          </a:xfrm>
          <a:prstGeom prst="rect">
            <a:avLst/>
          </a:prstGeom>
          <a:noFill/>
          <a:ln>
            <a:noFill/>
          </a:ln>
        </p:spPr>
        <p:txBody>
          <a:bodyPr wrap="square">
            <a:spAutoFit/>
          </a:bodyPr>
          <a:lstStyle/>
          <a:p>
            <a:pPr algn="ctr">
              <a:spcBef>
                <a:spcPts val="400"/>
              </a:spcBef>
            </a:pPr>
            <a:r>
              <a:rPr sz="1700" b="0" i="0">
                <a:solidFill>
                  <a:srgbClr val="D8F3DC"/>
                </a:solidFill>
                <a:latin typeface="Calibri"/>
              </a:rPr>
              <a:t>Buildings grown from mycelium, engineered plants, and root networks  ·  Carbon-absorbing  ·  Self-repairing  ·  Alive</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TotalTime>
  <Words>0</Words>
  <Application>Microsoft Macintosh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Steve Canny</cp:lastModifiedBy>
  <cp:revision>1</cp:revision>
  <dcterms:created xsi:type="dcterms:W3CDTF">2013-01-27T09:14:16Z</dcterms:created>
  <dcterms:modified xsi:type="dcterms:W3CDTF">2013-01-27T09:15:58Z</dcterms:modified>
  <cp:category/>
</cp:coreProperties>
</file>